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37.jpg" ContentType="image/jpg"/>
  <Override PartName="/ppt/notesSlides/notesSlide6.xml" ContentType="application/vnd.openxmlformats-officedocument.presentationml.notesSlide+xml"/>
  <Override PartName="/ppt/media/image40.jpg" ContentType="image/jpg"/>
  <Override PartName="/ppt/media/image41.jpg" ContentType="image/jpg"/>
  <Override PartName="/ppt/media/image42.jpg" ContentType="image/jpg"/>
  <Override PartName="/ppt/media/image43.jpg" ContentType="image/jpg"/>
  <Override PartName="/ppt/media/image44.jpg" ContentType="image/jpg"/>
  <Override PartName="/ppt/media/image45.jpg" ContentType="image/jpg"/>
  <Override PartName="/ppt/media/image46.jpg" ContentType="image/jpg"/>
  <Override PartName="/ppt/media/image47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79" r:id="rId2"/>
    <p:sldId id="261" r:id="rId3"/>
    <p:sldId id="280" r:id="rId4"/>
    <p:sldId id="322" r:id="rId5"/>
    <p:sldId id="410" r:id="rId6"/>
    <p:sldId id="474" r:id="rId7"/>
    <p:sldId id="475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</p:sldIdLst>
  <p:sldSz cx="12192000" cy="6858000"/>
  <p:notesSz cx="12192000" cy="6858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166" autoAdjust="0"/>
  </p:normalViewPr>
  <p:slideViewPr>
    <p:cSldViewPr>
      <p:cViewPr varScale="1">
        <p:scale>
          <a:sx n="71" d="100"/>
          <a:sy n="71" d="100"/>
        </p:scale>
        <p:origin x="1109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tiff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jpeg>
</file>

<file path=ppt/media/image35.png>
</file>

<file path=ppt/media/image36.jpeg>
</file>

<file path=ppt/media/image37.jpg>
</file>

<file path=ppt/media/image38.png>
</file>

<file path=ppt/media/image39.png>
</file>

<file path=ppt/media/image4.jpe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5.png>
</file>

<file path=ppt/media/image6.jpe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07794F-DE98-46F7-8E1E-1BFCAEB2786D}" type="datetimeFigureOut">
              <a:rPr lang="en-SE" smtClean="0"/>
              <a:t>2021-05-25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236A62-0985-44A5-8C1B-8FE2F3E01B7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87322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335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MathWorks is the leading developer of mathematical computing software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Engineers and scientists worldwide rely on our products to accelerate the pace of discovery, innovation, and development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73B8C3-A209-4A55-9261-22C2A02B315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5597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 Over 3 million people in more than 180 countries use our products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MathWorks is a global company with over 4000 staff members in 31 offices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We’re profitable; our revenues last year exceeded $900 million, with 60% coming from outside the 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73B8C3-A209-4A55-9261-22C2A02B315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1254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told, our software is used in over 20 industries, from aerospace and automotive, to biotech, energy production, financial services, medical devices, and railway systems.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73B8C3-A209-4A55-9261-22C2A02B315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6165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also support dozens of student competitions worldwide each year in all kinds of fields, including automotive, aerospace, and robotics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&lt;CLICK TO PLAY VIDEO&gt;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the </a:t>
            </a:r>
            <a:r>
              <a:rPr lang="en-US" b="0" dirty="0"/>
              <a:t>Formula Student Germany competition</a:t>
            </a:r>
            <a:r>
              <a:rPr lang="en-US" dirty="0"/>
              <a:t>, over 100 teams use our products to simulate strategies, analyze performance, and implement controllers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 err="1"/>
              <a:t>RoboBoat</a:t>
            </a:r>
            <a:r>
              <a:rPr lang="en-US" b="0" dirty="0"/>
              <a:t> challenges </a:t>
            </a:r>
            <a:r>
              <a:rPr lang="en-US" dirty="0"/>
              <a:t>students to develop a boat that can autonomously navigate through a series of channel markers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And </a:t>
            </a:r>
            <a:r>
              <a:rPr lang="en-US" b="0" dirty="0" err="1"/>
              <a:t>RoboCup</a:t>
            </a:r>
            <a:r>
              <a:rPr lang="en-US" b="1" dirty="0"/>
              <a:t> </a:t>
            </a:r>
            <a:r>
              <a:rPr lang="en-US" dirty="0"/>
              <a:t>is a global competition where students field teams of autonomous robots in simulated soccer matches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73B8C3-A209-4A55-9261-22C2A02B315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2272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MATLAB and Simulink provide support for various hardware tools. Some of them are Arduino, Raspberry Pi, Android, NI and even Intel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36A62-0985-44A5-8C1B-8FE2F3E01B79}" type="slidenum">
              <a:rPr lang="en-SE" smtClean="0"/>
              <a:t>9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967729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611721" y="468376"/>
            <a:ext cx="2968557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rgbClr val="125587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004B8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rgbClr val="125587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004B8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rgbClr val="125587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004B8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rgbClr val="125587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rgbClr val="125587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10C119D-4C62-4E9F-847F-EF9AD08809D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4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01872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0679339" y="72360"/>
            <a:ext cx="1252680" cy="266144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227826" y="176520"/>
            <a:ext cx="10299065" cy="212090"/>
          </a:xfrm>
          <a:custGeom>
            <a:avLst/>
            <a:gdLst/>
            <a:ahLst/>
            <a:cxnLst/>
            <a:rect l="l" t="t" r="r" b="b"/>
            <a:pathLst>
              <a:path w="10299065" h="212090">
                <a:moveTo>
                  <a:pt x="10298735" y="0"/>
                </a:moveTo>
                <a:lnTo>
                  <a:pt x="0" y="0"/>
                </a:lnTo>
                <a:lnTo>
                  <a:pt x="0" y="211499"/>
                </a:lnTo>
                <a:lnTo>
                  <a:pt x="1235" y="211499"/>
                </a:lnTo>
              </a:path>
            </a:pathLst>
          </a:custGeom>
          <a:ln w="12699">
            <a:solidFill>
              <a:srgbClr val="12558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72391" y="29237"/>
            <a:ext cx="1651000" cy="679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rgbClr val="004B8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16001" y="1556258"/>
            <a:ext cx="10759996" cy="17284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764177" y="6580628"/>
            <a:ext cx="246379" cy="1962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1" i="0">
                <a:solidFill>
                  <a:srgbClr val="125587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hyperlink" Target="https://matlabacademy.mathworks.com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nstagram.com/matlab_chalmers?igshid=xw5gw0v1crv2" TargetMode="External"/><Relationship Id="rId2" Type="http://schemas.openxmlformats.org/officeDocument/2006/relationships/hyperlink" Target="http://tiny.cc/matlabchalmer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mailto:deepakg@student.chalmers.s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tiff"/><Relationship Id="rId13" Type="http://schemas.openxmlformats.org/officeDocument/2006/relationships/image" Target="../media/image30.jpeg"/><Relationship Id="rId3" Type="http://schemas.openxmlformats.org/officeDocument/2006/relationships/image" Target="../media/image20.jpeg"/><Relationship Id="rId7" Type="http://schemas.openxmlformats.org/officeDocument/2006/relationships/image" Target="../media/image24.jpeg"/><Relationship Id="rId12" Type="http://schemas.openxmlformats.org/officeDocument/2006/relationships/image" Target="../media/image29.jpeg"/><Relationship Id="rId17" Type="http://schemas.openxmlformats.org/officeDocument/2006/relationships/image" Target="../media/image34.jpe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jpeg"/><Relationship Id="rId11" Type="http://schemas.openxmlformats.org/officeDocument/2006/relationships/image" Target="../media/image28.jpeg"/><Relationship Id="rId5" Type="http://schemas.openxmlformats.org/officeDocument/2006/relationships/image" Target="../media/image22.jpeg"/><Relationship Id="rId15" Type="http://schemas.openxmlformats.org/officeDocument/2006/relationships/image" Target="../media/image32.jpeg"/><Relationship Id="rId10" Type="http://schemas.openxmlformats.org/officeDocument/2006/relationships/image" Target="../media/image27.jpeg"/><Relationship Id="rId4" Type="http://schemas.openxmlformats.org/officeDocument/2006/relationships/image" Target="../media/image21.jpeg"/><Relationship Id="rId9" Type="http://schemas.openxmlformats.org/officeDocument/2006/relationships/image" Target="../media/image26.jpeg"/><Relationship Id="rId14" Type="http://schemas.openxmlformats.org/officeDocument/2006/relationships/image" Target="../media/image3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6.jpeg"/><Relationship Id="rId5" Type="http://schemas.openxmlformats.org/officeDocument/2006/relationships/image" Target="../media/image35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e.mathworks.com/hardware-support/home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5531C-2076-4B56-929E-B3CD0414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C3F1F7-B93A-4BAB-ADFF-BF8A1D6DEF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DC1725-FDFD-44C1-87A1-791C8DB119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41" y="-34736"/>
            <a:ext cx="12191999" cy="6858000"/>
          </a:xfrm>
          <a:prstGeom prst="rect">
            <a:avLst/>
          </a:prstGeom>
        </p:spPr>
      </p:pic>
      <p:sp>
        <p:nvSpPr>
          <p:cNvPr id="6" name="object 13">
            <a:extLst>
              <a:ext uri="{FF2B5EF4-FFF2-40B4-BE49-F238E27FC236}">
                <a16:creationId xmlns:a16="http://schemas.microsoft.com/office/drawing/2014/main" id="{1B279DD3-11CD-4ED1-835A-375368ED5532}"/>
              </a:ext>
            </a:extLst>
          </p:cNvPr>
          <p:cNvSpPr txBox="1">
            <a:spLocks/>
          </p:cNvSpPr>
          <p:nvPr/>
        </p:nvSpPr>
        <p:spPr>
          <a:xfrm>
            <a:off x="3282631" y="1132473"/>
            <a:ext cx="5626735" cy="1000274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>
            <a:lvl1pPr>
              <a:defRPr sz="1800" b="1" i="0">
                <a:solidFill>
                  <a:srgbClr val="004B87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marR="5080" algn="ctr">
              <a:lnSpc>
                <a:spcPts val="3829"/>
              </a:lnSpc>
              <a:spcBef>
                <a:spcPts val="200"/>
              </a:spcBef>
            </a:pPr>
            <a:r>
              <a:rPr lang="en-US" sz="3200" kern="0" spc="-15" dirty="0">
                <a:solidFill>
                  <a:schemeClr val="bg1"/>
                </a:solidFill>
              </a:rPr>
              <a:t>Webinar on </a:t>
            </a:r>
            <a:r>
              <a:rPr lang="en-US" sz="3200" kern="0" spc="-5" dirty="0">
                <a:solidFill>
                  <a:schemeClr val="bg1"/>
                </a:solidFill>
              </a:rPr>
              <a:t>Using </a:t>
            </a:r>
            <a:r>
              <a:rPr lang="en-US" sz="3200" kern="0" spc="-45" dirty="0">
                <a:solidFill>
                  <a:schemeClr val="bg1"/>
                </a:solidFill>
              </a:rPr>
              <a:t>MATLAB </a:t>
            </a:r>
            <a:r>
              <a:rPr lang="en-US" sz="3200" kern="0" spc="-5" dirty="0">
                <a:solidFill>
                  <a:schemeClr val="bg1"/>
                </a:solidFill>
              </a:rPr>
              <a:t>and </a:t>
            </a:r>
            <a:r>
              <a:rPr lang="en-US" sz="3200" kern="0" spc="-875" dirty="0">
                <a:solidFill>
                  <a:schemeClr val="bg1"/>
                </a:solidFill>
              </a:rPr>
              <a:t> </a:t>
            </a:r>
            <a:r>
              <a:rPr lang="en-US" sz="3200" kern="0" spc="-10" dirty="0">
                <a:solidFill>
                  <a:schemeClr val="bg1"/>
                </a:solidFill>
              </a:rPr>
              <a:t>Simulink</a:t>
            </a:r>
            <a:r>
              <a:rPr lang="en-US" sz="3200" kern="0" spc="-20" dirty="0">
                <a:solidFill>
                  <a:schemeClr val="bg1"/>
                </a:solidFill>
              </a:rPr>
              <a:t> </a:t>
            </a:r>
            <a:r>
              <a:rPr lang="en-US" sz="3200" kern="0" spc="-10" dirty="0">
                <a:solidFill>
                  <a:schemeClr val="bg1"/>
                </a:solidFill>
              </a:rPr>
              <a:t>with</a:t>
            </a:r>
            <a:r>
              <a:rPr lang="en-US" sz="3200" kern="0" spc="-15" dirty="0">
                <a:solidFill>
                  <a:schemeClr val="bg1"/>
                </a:solidFill>
              </a:rPr>
              <a:t> </a:t>
            </a:r>
            <a:r>
              <a:rPr lang="en-US" sz="3200" kern="0" spc="-5" dirty="0">
                <a:solidFill>
                  <a:schemeClr val="bg1"/>
                </a:solidFill>
              </a:rPr>
              <a:t>Hardware</a:t>
            </a:r>
            <a:endParaRPr lang="en-US" sz="3200" kern="0" dirty="0">
              <a:solidFill>
                <a:schemeClr val="bg1"/>
              </a:solidFill>
              <a:latin typeface="Arial MT"/>
              <a:cs typeface="Arial MT"/>
            </a:endParaRPr>
          </a:p>
        </p:txBody>
      </p:sp>
      <p:sp>
        <p:nvSpPr>
          <p:cNvPr id="7" name="object 14">
            <a:extLst>
              <a:ext uri="{FF2B5EF4-FFF2-40B4-BE49-F238E27FC236}">
                <a16:creationId xmlns:a16="http://schemas.microsoft.com/office/drawing/2014/main" id="{58CC3FD3-481D-4E44-BDF4-7F932F4D5DF0}"/>
              </a:ext>
            </a:extLst>
          </p:cNvPr>
          <p:cNvSpPr txBox="1"/>
          <p:nvPr/>
        </p:nvSpPr>
        <p:spPr>
          <a:xfrm>
            <a:off x="265166" y="5882559"/>
            <a:ext cx="4516120" cy="633730"/>
          </a:xfrm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sz="1850" b="1" spc="-5" dirty="0">
                <a:solidFill>
                  <a:schemeClr val="bg1"/>
                </a:solidFill>
                <a:latin typeface="Arial"/>
                <a:cs typeface="Arial"/>
              </a:rPr>
              <a:t>By</a:t>
            </a:r>
            <a:r>
              <a:rPr sz="1850" b="1" spc="-3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1850" b="1" spc="-5" dirty="0">
                <a:solidFill>
                  <a:schemeClr val="bg1"/>
                </a:solidFill>
                <a:latin typeface="Arial"/>
                <a:cs typeface="Arial"/>
              </a:rPr>
              <a:t>Deepak Guru Ganesan</a:t>
            </a:r>
            <a:r>
              <a:rPr sz="1850" b="1" spc="-5" dirty="0">
                <a:solidFill>
                  <a:schemeClr val="bg1"/>
                </a:solidFill>
                <a:latin typeface="Arial"/>
                <a:cs typeface="Arial"/>
              </a:rPr>
              <a:t>,</a:t>
            </a:r>
            <a:endParaRPr sz="1850" dirty="0">
              <a:solidFill>
                <a:schemeClr val="bg1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1850" spc="-30" dirty="0">
                <a:solidFill>
                  <a:schemeClr val="bg1"/>
                </a:solidFill>
                <a:latin typeface="Arial MT"/>
                <a:cs typeface="Arial MT"/>
              </a:rPr>
              <a:t>MATLAB</a:t>
            </a:r>
            <a:r>
              <a:rPr sz="1850" spc="-20" dirty="0">
                <a:solidFill>
                  <a:schemeClr val="bg1"/>
                </a:solidFill>
                <a:latin typeface="Arial MT"/>
                <a:cs typeface="Arial MT"/>
              </a:rPr>
              <a:t> </a:t>
            </a:r>
            <a:r>
              <a:rPr sz="1850" spc="-5" dirty="0">
                <a:solidFill>
                  <a:schemeClr val="bg1"/>
                </a:solidFill>
                <a:latin typeface="Arial MT"/>
                <a:cs typeface="Arial MT"/>
              </a:rPr>
              <a:t>Student</a:t>
            </a:r>
            <a:r>
              <a:rPr sz="1850" spc="-125" dirty="0">
                <a:solidFill>
                  <a:schemeClr val="bg1"/>
                </a:solidFill>
                <a:latin typeface="Arial MT"/>
                <a:cs typeface="Arial MT"/>
              </a:rPr>
              <a:t> </a:t>
            </a:r>
            <a:r>
              <a:rPr sz="1850" spc="-5" dirty="0">
                <a:solidFill>
                  <a:schemeClr val="bg1"/>
                </a:solidFill>
                <a:latin typeface="Arial MT"/>
                <a:cs typeface="Arial MT"/>
              </a:rPr>
              <a:t>Ambassador</a:t>
            </a:r>
            <a:r>
              <a:rPr sz="1850" spc="-25" dirty="0">
                <a:solidFill>
                  <a:schemeClr val="bg1"/>
                </a:solidFill>
                <a:latin typeface="Arial MT"/>
                <a:cs typeface="Arial MT"/>
              </a:rPr>
              <a:t> </a:t>
            </a:r>
            <a:r>
              <a:rPr sz="1850" spc="-5" dirty="0">
                <a:solidFill>
                  <a:schemeClr val="bg1"/>
                </a:solidFill>
                <a:latin typeface="Arial MT"/>
                <a:cs typeface="Arial MT"/>
              </a:rPr>
              <a:t>at</a:t>
            </a:r>
            <a:r>
              <a:rPr sz="1850" spc="-15" dirty="0">
                <a:solidFill>
                  <a:schemeClr val="bg1"/>
                </a:solidFill>
                <a:latin typeface="Arial MT"/>
                <a:cs typeface="Arial MT"/>
              </a:rPr>
              <a:t> </a:t>
            </a:r>
            <a:r>
              <a:rPr sz="1850" spc="-5" dirty="0">
                <a:solidFill>
                  <a:schemeClr val="bg1"/>
                </a:solidFill>
                <a:latin typeface="Arial MT"/>
                <a:cs typeface="Arial MT"/>
              </a:rPr>
              <a:t>Chalmers</a:t>
            </a:r>
            <a:endParaRPr sz="1850" dirty="0">
              <a:solidFill>
                <a:schemeClr val="bg1"/>
              </a:solidFill>
              <a:latin typeface="Arial MT"/>
              <a:cs typeface="Arial MT"/>
            </a:endParaRPr>
          </a:p>
        </p:txBody>
      </p:sp>
      <p:pic>
        <p:nvPicPr>
          <p:cNvPr id="9" name="object 11">
            <a:extLst>
              <a:ext uri="{FF2B5EF4-FFF2-40B4-BE49-F238E27FC236}">
                <a16:creationId xmlns:a16="http://schemas.microsoft.com/office/drawing/2014/main" id="{33F9E457-9DA2-46AD-881C-437DA2E14286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20000" y="5638800"/>
            <a:ext cx="4306834" cy="1121249"/>
          </a:xfrm>
          <a:prstGeom prst="rect">
            <a:avLst/>
          </a:prstGeom>
        </p:spPr>
      </p:pic>
      <p:pic>
        <p:nvPicPr>
          <p:cNvPr id="1026" name="Picture 2" descr="Raspberry Pi Programming with MATLAB and Simulink - MATLAB &amp; Simulink">
            <a:extLst>
              <a:ext uri="{FF2B5EF4-FFF2-40B4-BE49-F238E27FC236}">
                <a16:creationId xmlns:a16="http://schemas.microsoft.com/office/drawing/2014/main" id="{3772893A-2D94-4AFC-ACE3-5EDFF77BB6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3" t="11114" r="6935" b="7820"/>
          <a:stretch/>
        </p:blipFill>
        <p:spPr bwMode="auto">
          <a:xfrm>
            <a:off x="3382258" y="2521583"/>
            <a:ext cx="5410200" cy="157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402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2627" y="468376"/>
            <a:ext cx="29895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0" spc="-45" dirty="0">
                <a:solidFill>
                  <a:srgbClr val="125587"/>
                </a:solidFill>
                <a:latin typeface="Arial MT"/>
                <a:cs typeface="Arial MT"/>
              </a:rPr>
              <a:t>Tethered</a:t>
            </a:r>
            <a:r>
              <a:rPr sz="2800" b="0" spc="-7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approach</a:t>
            </a:r>
            <a:endParaRPr sz="2800">
              <a:latin typeface="Arial MT"/>
              <a:cs typeface="Arial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530925" y="1447800"/>
            <a:ext cx="11130280" cy="3535045"/>
            <a:chOff x="530925" y="1447800"/>
            <a:chExt cx="11130280" cy="353504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0925" y="1447800"/>
              <a:ext cx="11130124" cy="346309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4129549" y="4302449"/>
              <a:ext cx="0" cy="680720"/>
            </a:xfrm>
            <a:custGeom>
              <a:avLst/>
              <a:gdLst/>
              <a:ahLst/>
              <a:cxnLst/>
              <a:rect l="l" t="t" r="r" b="b"/>
              <a:pathLst>
                <a:path h="680720">
                  <a:moveTo>
                    <a:pt x="0" y="680399"/>
                  </a:moveTo>
                  <a:lnTo>
                    <a:pt x="0" y="0"/>
                  </a:lnTo>
                </a:path>
              </a:pathLst>
            </a:custGeom>
            <a:ln w="76199">
              <a:solidFill>
                <a:srgbClr val="12558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003687" y="3956646"/>
              <a:ext cx="252095" cy="346075"/>
            </a:xfrm>
            <a:custGeom>
              <a:avLst/>
              <a:gdLst/>
              <a:ahLst/>
              <a:cxnLst/>
              <a:rect l="l" t="t" r="r" b="b"/>
              <a:pathLst>
                <a:path w="252095" h="346075">
                  <a:moveTo>
                    <a:pt x="251723" y="345802"/>
                  </a:moveTo>
                  <a:lnTo>
                    <a:pt x="0" y="345802"/>
                  </a:lnTo>
                  <a:lnTo>
                    <a:pt x="125861" y="0"/>
                  </a:lnTo>
                  <a:lnTo>
                    <a:pt x="251723" y="345802"/>
                  </a:lnTo>
                  <a:close/>
                </a:path>
              </a:pathLst>
            </a:custGeom>
            <a:solidFill>
              <a:srgbClr val="1255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003687" y="3956646"/>
              <a:ext cx="252095" cy="346075"/>
            </a:xfrm>
            <a:custGeom>
              <a:avLst/>
              <a:gdLst/>
              <a:ahLst/>
              <a:cxnLst/>
              <a:rect l="l" t="t" r="r" b="b"/>
              <a:pathLst>
                <a:path w="252095" h="346075">
                  <a:moveTo>
                    <a:pt x="251723" y="345802"/>
                  </a:moveTo>
                  <a:lnTo>
                    <a:pt x="125861" y="0"/>
                  </a:lnTo>
                  <a:lnTo>
                    <a:pt x="0" y="345802"/>
                  </a:lnTo>
                  <a:lnTo>
                    <a:pt x="251723" y="345802"/>
                  </a:lnTo>
                  <a:close/>
                </a:path>
              </a:pathLst>
            </a:custGeom>
            <a:ln w="76199">
              <a:solidFill>
                <a:srgbClr val="12558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55641" y="5040006"/>
            <a:ext cx="1486069" cy="1486068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10</a:t>
            </a:fld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2627" y="468376"/>
            <a:ext cx="333819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0" spc="-10" dirty="0">
                <a:solidFill>
                  <a:srgbClr val="125587"/>
                </a:solidFill>
                <a:latin typeface="Arial MT"/>
                <a:cs typeface="Arial MT"/>
              </a:rPr>
              <a:t>Embedde</a:t>
            </a:r>
            <a:r>
              <a:rPr sz="2800" b="0" dirty="0">
                <a:solidFill>
                  <a:srgbClr val="125587"/>
                </a:solidFill>
                <a:latin typeface="Arial MT"/>
                <a:cs typeface="Arial MT"/>
              </a:rPr>
              <a:t>d</a:t>
            </a:r>
            <a:r>
              <a:rPr sz="2800" b="0" spc="-16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Approach</a:t>
            </a:r>
            <a:endParaRPr sz="2800">
              <a:latin typeface="Arial MT"/>
              <a:cs typeface="Arial MT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3813" y="1509313"/>
            <a:ext cx="10976649" cy="3815036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11</a:t>
            </a:fld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74375" y="315412"/>
            <a:ext cx="3928300" cy="622717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2627" y="468376"/>
            <a:ext cx="693102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Raspberry</a:t>
            </a:r>
            <a:r>
              <a:rPr sz="2800" b="0" spc="-2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Pi</a:t>
            </a:r>
            <a:r>
              <a:rPr sz="2800" b="0" spc="-2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Hardware</a:t>
            </a:r>
            <a:r>
              <a:rPr sz="2800" b="0" spc="-2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and</a:t>
            </a:r>
            <a:r>
              <a:rPr sz="2800" b="0" spc="-2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10" dirty="0">
                <a:solidFill>
                  <a:srgbClr val="125587"/>
                </a:solidFill>
                <a:latin typeface="Arial MT"/>
                <a:cs typeface="Arial MT"/>
              </a:rPr>
              <a:t>Software</a:t>
            </a:r>
            <a:r>
              <a:rPr sz="2800" b="0" spc="-2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Setup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834831" y="1733169"/>
            <a:ext cx="5276850" cy="3568700"/>
          </a:xfrm>
          <a:prstGeom prst="rect">
            <a:avLst/>
          </a:prstGeom>
        </p:spPr>
        <p:txBody>
          <a:bodyPr vert="horz" wrap="square" lIns="0" tIns="48894" rIns="0" bIns="0" rtlCol="0">
            <a:spAutoFit/>
          </a:bodyPr>
          <a:lstStyle/>
          <a:p>
            <a:pPr marL="317500" indent="-305435">
              <a:lnSpc>
                <a:spcPct val="100000"/>
              </a:lnSpc>
              <a:spcBef>
                <a:spcPts val="384"/>
              </a:spcBef>
              <a:buClr>
                <a:srgbClr val="125587"/>
              </a:buClr>
              <a:buFont typeface="Lucida Sans Unicode"/>
              <a:buChar char="▪"/>
              <a:tabLst>
                <a:tab pos="317500" algn="l"/>
                <a:tab pos="318135" algn="l"/>
              </a:tabLst>
            </a:pPr>
            <a:r>
              <a:rPr sz="1700" spc="-5" dirty="0">
                <a:latin typeface="Arial MT"/>
                <a:cs typeface="Arial MT"/>
              </a:rPr>
              <a:t>Quad</a:t>
            </a:r>
            <a:r>
              <a:rPr sz="1700" spc="-20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Core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1.2GHz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Broadcom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BCM2837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64bit</a:t>
            </a:r>
            <a:r>
              <a:rPr sz="1700" spc="-20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CPU</a:t>
            </a:r>
            <a:endParaRPr sz="1700">
              <a:latin typeface="Arial MT"/>
              <a:cs typeface="Arial MT"/>
            </a:endParaRPr>
          </a:p>
          <a:p>
            <a:pPr marL="317500" indent="-305435">
              <a:lnSpc>
                <a:spcPct val="100000"/>
              </a:lnSpc>
              <a:spcBef>
                <a:spcPts val="284"/>
              </a:spcBef>
              <a:buClr>
                <a:srgbClr val="125587"/>
              </a:buClr>
              <a:buFont typeface="Lucida Sans Unicode"/>
              <a:buChar char="▪"/>
              <a:tabLst>
                <a:tab pos="317500" algn="l"/>
                <a:tab pos="318135" algn="l"/>
              </a:tabLst>
            </a:pPr>
            <a:r>
              <a:rPr sz="1700" spc="-5" dirty="0">
                <a:latin typeface="Arial MT"/>
                <a:cs typeface="Arial MT"/>
              </a:rPr>
              <a:t>1GB</a:t>
            </a:r>
            <a:r>
              <a:rPr sz="1700" spc="-50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RAM</a:t>
            </a:r>
            <a:endParaRPr sz="1700">
              <a:latin typeface="Arial MT"/>
              <a:cs typeface="Arial MT"/>
            </a:endParaRPr>
          </a:p>
          <a:p>
            <a:pPr marL="317500" indent="-305435">
              <a:lnSpc>
                <a:spcPct val="100000"/>
              </a:lnSpc>
              <a:spcBef>
                <a:spcPts val="284"/>
              </a:spcBef>
              <a:buClr>
                <a:srgbClr val="125587"/>
              </a:buClr>
              <a:buFont typeface="Lucida Sans Unicode"/>
              <a:buChar char="▪"/>
              <a:tabLst>
                <a:tab pos="317500" algn="l"/>
                <a:tab pos="318135" algn="l"/>
              </a:tabLst>
            </a:pPr>
            <a:r>
              <a:rPr sz="1700" spc="-5" dirty="0">
                <a:latin typeface="Arial MT"/>
                <a:cs typeface="Arial MT"/>
              </a:rPr>
              <a:t>Wireless</a:t>
            </a:r>
            <a:r>
              <a:rPr sz="1700" spc="-30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LAN</a:t>
            </a:r>
            <a:r>
              <a:rPr sz="1700" spc="-2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and</a:t>
            </a:r>
            <a:r>
              <a:rPr sz="1700" spc="-2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Bluetooth</a:t>
            </a:r>
            <a:endParaRPr sz="1700">
              <a:latin typeface="Arial MT"/>
              <a:cs typeface="Arial MT"/>
            </a:endParaRPr>
          </a:p>
          <a:p>
            <a:pPr marL="317500" indent="-305435">
              <a:lnSpc>
                <a:spcPct val="100000"/>
              </a:lnSpc>
              <a:spcBef>
                <a:spcPts val="284"/>
              </a:spcBef>
              <a:buClr>
                <a:srgbClr val="125587"/>
              </a:buClr>
              <a:buFont typeface="Lucida Sans Unicode"/>
              <a:buChar char="▪"/>
              <a:tabLst>
                <a:tab pos="317500" algn="l"/>
                <a:tab pos="318135" algn="l"/>
              </a:tabLst>
            </a:pPr>
            <a:r>
              <a:rPr sz="1700" dirty="0">
                <a:latin typeface="Arial MT"/>
                <a:cs typeface="Arial MT"/>
              </a:rPr>
              <a:t>x1</a:t>
            </a:r>
            <a:r>
              <a:rPr sz="1700" spc="-20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Ethernet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dirty="0">
                <a:latin typeface="Arial MT"/>
                <a:cs typeface="Arial MT"/>
              </a:rPr>
              <a:t>+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dirty="0">
                <a:latin typeface="Arial MT"/>
                <a:cs typeface="Arial MT"/>
              </a:rPr>
              <a:t>x40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GPIO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dirty="0">
                <a:latin typeface="Arial MT"/>
                <a:cs typeface="Arial MT"/>
              </a:rPr>
              <a:t>+</a:t>
            </a:r>
            <a:r>
              <a:rPr sz="1700" spc="-20" dirty="0">
                <a:latin typeface="Arial MT"/>
                <a:cs typeface="Arial MT"/>
              </a:rPr>
              <a:t> </a:t>
            </a:r>
            <a:r>
              <a:rPr sz="1700" dirty="0">
                <a:latin typeface="Arial MT"/>
                <a:cs typeface="Arial MT"/>
              </a:rPr>
              <a:t>x4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USB</a:t>
            </a:r>
            <a:endParaRPr sz="1700">
              <a:latin typeface="Arial MT"/>
              <a:cs typeface="Arial MT"/>
            </a:endParaRPr>
          </a:p>
          <a:p>
            <a:pPr marL="317500" indent="-305435">
              <a:lnSpc>
                <a:spcPct val="100000"/>
              </a:lnSpc>
              <a:spcBef>
                <a:spcPts val="284"/>
              </a:spcBef>
              <a:buClr>
                <a:srgbClr val="125587"/>
              </a:buClr>
              <a:buFont typeface="Lucida Sans Unicode"/>
              <a:buChar char="▪"/>
              <a:tabLst>
                <a:tab pos="317500" algn="l"/>
                <a:tab pos="318135" algn="l"/>
              </a:tabLst>
            </a:pPr>
            <a:r>
              <a:rPr sz="1700" dirty="0">
                <a:latin typeface="Arial MT"/>
                <a:cs typeface="Arial MT"/>
              </a:rPr>
              <a:t>x1</a:t>
            </a:r>
            <a:r>
              <a:rPr sz="1700" spc="-3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audio</a:t>
            </a:r>
            <a:r>
              <a:rPr sz="1700" spc="-3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port</a:t>
            </a:r>
            <a:endParaRPr sz="1700">
              <a:latin typeface="Arial MT"/>
              <a:cs typeface="Arial MT"/>
            </a:endParaRPr>
          </a:p>
          <a:p>
            <a:pPr marL="317500" marR="479425" indent="-305435">
              <a:lnSpc>
                <a:spcPct val="113999"/>
              </a:lnSpc>
              <a:buClr>
                <a:srgbClr val="125587"/>
              </a:buClr>
              <a:buFont typeface="Lucida Sans Unicode"/>
              <a:buChar char="▪"/>
              <a:tabLst>
                <a:tab pos="317500" algn="l"/>
                <a:tab pos="318135" algn="l"/>
              </a:tabLst>
            </a:pPr>
            <a:r>
              <a:rPr sz="1700" spc="-5" dirty="0">
                <a:latin typeface="Arial MT"/>
                <a:cs typeface="Arial MT"/>
              </a:rPr>
              <a:t>CSI</a:t>
            </a:r>
            <a:r>
              <a:rPr sz="1700" spc="-20" dirty="0">
                <a:latin typeface="Arial MT"/>
                <a:cs typeface="Arial MT"/>
              </a:rPr>
              <a:t> </a:t>
            </a:r>
            <a:r>
              <a:rPr sz="1700" dirty="0">
                <a:latin typeface="Arial MT"/>
                <a:cs typeface="Arial MT"/>
              </a:rPr>
              <a:t>camera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port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for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dirty="0">
                <a:latin typeface="Arial MT"/>
                <a:cs typeface="Arial MT"/>
              </a:rPr>
              <a:t>connecting</a:t>
            </a:r>
            <a:r>
              <a:rPr sz="1700" spc="-20" dirty="0">
                <a:latin typeface="Arial MT"/>
                <a:cs typeface="Arial MT"/>
              </a:rPr>
              <a:t> </a:t>
            </a:r>
            <a:r>
              <a:rPr sz="1700" dirty="0">
                <a:latin typeface="Arial MT"/>
                <a:cs typeface="Arial MT"/>
              </a:rPr>
              <a:t>a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Raspberry</a:t>
            </a:r>
            <a:r>
              <a:rPr sz="1700" spc="-1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Pi </a:t>
            </a:r>
            <a:r>
              <a:rPr sz="1700" spc="-455" dirty="0">
                <a:latin typeface="Arial MT"/>
                <a:cs typeface="Arial MT"/>
              </a:rPr>
              <a:t> </a:t>
            </a:r>
            <a:r>
              <a:rPr sz="1700" dirty="0">
                <a:latin typeface="Arial MT"/>
                <a:cs typeface="Arial MT"/>
              </a:rPr>
              <a:t>camera</a:t>
            </a:r>
            <a:endParaRPr sz="1700">
              <a:latin typeface="Arial MT"/>
              <a:cs typeface="Arial MT"/>
            </a:endParaRPr>
          </a:p>
          <a:p>
            <a:pPr marL="317500" marR="527685" indent="-305435">
              <a:lnSpc>
                <a:spcPct val="113999"/>
              </a:lnSpc>
              <a:buClr>
                <a:srgbClr val="125587"/>
              </a:buClr>
              <a:buFont typeface="Lucida Sans Unicode"/>
              <a:buChar char="▪"/>
              <a:tabLst>
                <a:tab pos="317500" algn="l"/>
                <a:tab pos="318135" algn="l"/>
              </a:tabLst>
            </a:pPr>
            <a:r>
              <a:rPr sz="1700" spc="-5" dirty="0">
                <a:latin typeface="Arial MT"/>
                <a:cs typeface="Arial MT"/>
              </a:rPr>
              <a:t>DSI display port for </a:t>
            </a:r>
            <a:r>
              <a:rPr sz="1700" dirty="0">
                <a:latin typeface="Arial MT"/>
                <a:cs typeface="Arial MT"/>
              </a:rPr>
              <a:t>connecting a </a:t>
            </a:r>
            <a:r>
              <a:rPr sz="1700" spc="-5" dirty="0">
                <a:latin typeface="Arial MT"/>
                <a:cs typeface="Arial MT"/>
              </a:rPr>
              <a:t>Raspberry Pi </a:t>
            </a:r>
            <a:r>
              <a:rPr sz="1700" spc="-459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touchscreen</a:t>
            </a:r>
            <a:r>
              <a:rPr sz="1700" spc="-10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display</a:t>
            </a:r>
            <a:endParaRPr sz="1700">
              <a:latin typeface="Arial MT"/>
              <a:cs typeface="Arial MT"/>
            </a:endParaRPr>
          </a:p>
          <a:p>
            <a:pPr marL="317500" marR="383540" indent="-305435">
              <a:lnSpc>
                <a:spcPct val="113999"/>
              </a:lnSpc>
              <a:buClr>
                <a:srgbClr val="125587"/>
              </a:buClr>
              <a:buFont typeface="Lucida Sans Unicode"/>
              <a:buChar char="▪"/>
              <a:tabLst>
                <a:tab pos="317500" algn="l"/>
                <a:tab pos="318135" algn="l"/>
              </a:tabLst>
            </a:pPr>
            <a:r>
              <a:rPr sz="1700" dirty="0">
                <a:latin typeface="Arial MT"/>
                <a:cs typeface="Arial MT"/>
              </a:rPr>
              <a:t>Micro </a:t>
            </a:r>
            <a:r>
              <a:rPr sz="1700" spc="-5" dirty="0">
                <a:latin typeface="Arial MT"/>
                <a:cs typeface="Arial MT"/>
              </a:rPr>
              <a:t>SD port for loading </a:t>
            </a:r>
            <a:r>
              <a:rPr sz="1700" dirty="0">
                <a:latin typeface="Arial MT"/>
                <a:cs typeface="Arial MT"/>
              </a:rPr>
              <a:t>your </a:t>
            </a:r>
            <a:r>
              <a:rPr sz="1700" spc="-5" dirty="0">
                <a:latin typeface="Arial MT"/>
                <a:cs typeface="Arial MT"/>
              </a:rPr>
              <a:t>operating </a:t>
            </a:r>
            <a:r>
              <a:rPr sz="1700" dirty="0">
                <a:latin typeface="Arial MT"/>
                <a:cs typeface="Arial MT"/>
              </a:rPr>
              <a:t>system </a:t>
            </a:r>
            <a:r>
              <a:rPr sz="1700" spc="-459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and</a:t>
            </a:r>
            <a:r>
              <a:rPr sz="1700" spc="-10" dirty="0">
                <a:latin typeface="Arial MT"/>
                <a:cs typeface="Arial MT"/>
              </a:rPr>
              <a:t> </a:t>
            </a:r>
            <a:r>
              <a:rPr sz="1700" dirty="0">
                <a:latin typeface="Arial MT"/>
                <a:cs typeface="Arial MT"/>
              </a:rPr>
              <a:t>storing</a:t>
            </a:r>
            <a:r>
              <a:rPr sz="1700" spc="-5" dirty="0">
                <a:latin typeface="Arial MT"/>
                <a:cs typeface="Arial MT"/>
              </a:rPr>
              <a:t> data</a:t>
            </a:r>
            <a:endParaRPr sz="1700">
              <a:latin typeface="Arial MT"/>
              <a:cs typeface="Arial MT"/>
            </a:endParaRPr>
          </a:p>
          <a:p>
            <a:pPr marL="317500" indent="-305435">
              <a:lnSpc>
                <a:spcPct val="100000"/>
              </a:lnSpc>
              <a:spcBef>
                <a:spcPts val="280"/>
              </a:spcBef>
              <a:buClr>
                <a:srgbClr val="125587"/>
              </a:buClr>
              <a:buFont typeface="Lucida Sans Unicode"/>
              <a:buChar char="▪"/>
              <a:tabLst>
                <a:tab pos="317500" algn="l"/>
                <a:tab pos="318135" algn="l"/>
              </a:tabLst>
            </a:pPr>
            <a:r>
              <a:rPr sz="1700" dirty="0">
                <a:latin typeface="Arial MT"/>
                <a:cs typeface="Arial MT"/>
              </a:rPr>
              <a:t>Micro</a:t>
            </a:r>
            <a:r>
              <a:rPr sz="1700" spc="-30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USB</a:t>
            </a:r>
            <a:r>
              <a:rPr sz="1700" spc="-2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power</a:t>
            </a:r>
            <a:r>
              <a:rPr sz="1700" spc="-25" dirty="0">
                <a:latin typeface="Arial MT"/>
                <a:cs typeface="Arial MT"/>
              </a:rPr>
              <a:t> </a:t>
            </a:r>
            <a:r>
              <a:rPr sz="1700" spc="-5" dirty="0">
                <a:latin typeface="Arial MT"/>
                <a:cs typeface="Arial MT"/>
              </a:rPr>
              <a:t>port</a:t>
            </a:r>
            <a:endParaRPr sz="17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286"/>
            <a:ext cx="12192000" cy="6856730"/>
            <a:chOff x="0" y="1286"/>
            <a:chExt cx="12192000" cy="685673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286"/>
              <a:ext cx="12191999" cy="685671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4348077"/>
              <a:ext cx="12192000" cy="57150"/>
            </a:xfrm>
            <a:custGeom>
              <a:avLst/>
              <a:gdLst/>
              <a:ahLst/>
              <a:cxnLst/>
              <a:rect l="l" t="t" r="r" b="b"/>
              <a:pathLst>
                <a:path w="12192000" h="57150">
                  <a:moveTo>
                    <a:pt x="0" y="57149"/>
                  </a:moveTo>
                  <a:lnTo>
                    <a:pt x="0" y="0"/>
                  </a:lnTo>
                  <a:lnTo>
                    <a:pt x="12191999" y="0"/>
                  </a:lnTo>
                  <a:lnTo>
                    <a:pt x="12191999" y="57149"/>
                  </a:lnTo>
                  <a:lnTo>
                    <a:pt x="0" y="57149"/>
                  </a:lnTo>
                  <a:close/>
                </a:path>
              </a:pathLst>
            </a:custGeom>
            <a:solidFill>
              <a:srgbClr val="A5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30730" y="141139"/>
              <a:ext cx="1620664" cy="320590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87425" y="1755648"/>
            <a:ext cx="515683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0" spc="-25" dirty="0">
                <a:solidFill>
                  <a:srgbClr val="125587"/>
                </a:solidFill>
                <a:latin typeface="Arial MT"/>
                <a:cs typeface="Arial MT"/>
              </a:rPr>
              <a:t>Tutorials</a:t>
            </a:r>
            <a:r>
              <a:rPr sz="4400" b="0" spc="-4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4400" b="0" spc="-5" dirty="0">
                <a:solidFill>
                  <a:srgbClr val="125587"/>
                </a:solidFill>
                <a:latin typeface="Arial MT"/>
                <a:cs typeface="Arial MT"/>
              </a:rPr>
              <a:t>and</a:t>
            </a:r>
            <a:r>
              <a:rPr sz="4400" b="0" spc="-4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4400" b="0" spc="-5" dirty="0">
                <a:solidFill>
                  <a:srgbClr val="125587"/>
                </a:solidFill>
                <a:latin typeface="Arial MT"/>
                <a:cs typeface="Arial MT"/>
              </a:rPr>
              <a:t>Demos</a:t>
            </a:r>
            <a:endParaRPr sz="4400">
              <a:latin typeface="Arial MT"/>
              <a:cs typeface="Arial MT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686800" y="2743200"/>
            <a:ext cx="2742759" cy="2372486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802277" y="6593328"/>
            <a:ext cx="170180" cy="1708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330"/>
              </a:lnSpc>
            </a:pPr>
            <a:r>
              <a:rPr sz="1200" b="1" spc="-5" dirty="0">
                <a:solidFill>
                  <a:srgbClr val="125587"/>
                </a:solidFill>
                <a:latin typeface="Arial"/>
                <a:cs typeface="Arial"/>
              </a:rPr>
              <a:t>17</a:t>
            </a:r>
            <a:endParaRPr sz="12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300077" y="6560003"/>
            <a:ext cx="1642110" cy="16827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000" dirty="0">
                <a:solidFill>
                  <a:srgbClr val="FFFFFF"/>
                </a:solidFill>
                <a:latin typeface="Arial MT"/>
                <a:cs typeface="Arial MT"/>
              </a:rPr>
              <a:t>©</a:t>
            </a:r>
            <a:r>
              <a:rPr sz="10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000" spc="-5" dirty="0">
                <a:solidFill>
                  <a:srgbClr val="FFFFFF"/>
                </a:solidFill>
                <a:latin typeface="Arial MT"/>
                <a:cs typeface="Arial MT"/>
              </a:rPr>
              <a:t>2019</a:t>
            </a:r>
            <a:r>
              <a:rPr sz="10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000" spc="-5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10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000" spc="-5" dirty="0">
                <a:solidFill>
                  <a:srgbClr val="FFFFFF"/>
                </a:solidFill>
                <a:latin typeface="Arial MT"/>
                <a:cs typeface="Arial MT"/>
              </a:rPr>
              <a:t>MathWorks,</a:t>
            </a:r>
            <a:r>
              <a:rPr sz="10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000" spc="-5" dirty="0">
                <a:solidFill>
                  <a:srgbClr val="FFFFFF"/>
                </a:solidFill>
                <a:latin typeface="Arial MT"/>
                <a:cs typeface="Arial MT"/>
              </a:rPr>
              <a:t>Inc.</a:t>
            </a:r>
            <a:endParaRPr sz="1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2627" y="468376"/>
            <a:ext cx="57486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What</a:t>
            </a:r>
            <a:r>
              <a:rPr sz="2800" b="0" spc="-2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do</a:t>
            </a:r>
            <a:r>
              <a:rPr sz="2800" b="0" spc="-1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dirty="0">
                <a:solidFill>
                  <a:srgbClr val="125587"/>
                </a:solidFill>
                <a:latin typeface="Arial MT"/>
                <a:cs typeface="Arial MT"/>
              </a:rPr>
              <a:t>you</a:t>
            </a:r>
            <a:r>
              <a:rPr sz="2800" b="0" spc="-2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need</a:t>
            </a:r>
            <a:r>
              <a:rPr sz="2800" b="0" spc="-1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for</a:t>
            </a:r>
            <a:r>
              <a:rPr sz="2800" b="0" spc="-2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these</a:t>
            </a:r>
            <a:r>
              <a:rPr sz="2800" b="0" spc="-2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demos?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14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830301" y="1674367"/>
            <a:ext cx="7715250" cy="3292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1945" indent="-309880">
              <a:lnSpc>
                <a:spcPct val="100000"/>
              </a:lnSpc>
              <a:spcBef>
                <a:spcPts val="100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1945" algn="l"/>
                <a:tab pos="322580" algn="l"/>
              </a:tabLst>
            </a:pPr>
            <a:r>
              <a:rPr sz="2400" spc="-35" dirty="0">
                <a:latin typeface="Arial MT"/>
                <a:cs typeface="Arial MT"/>
              </a:rPr>
              <a:t>MATLAB</a:t>
            </a:r>
            <a:endParaRPr sz="2400" dirty="0">
              <a:latin typeface="Arial MT"/>
              <a:cs typeface="Arial MT"/>
            </a:endParaRPr>
          </a:p>
          <a:p>
            <a:pPr marL="321945" indent="-309880">
              <a:lnSpc>
                <a:spcPts val="2865"/>
              </a:lnSpc>
              <a:spcBef>
                <a:spcPts val="15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1945" algn="l"/>
                <a:tab pos="322580" algn="l"/>
              </a:tabLst>
            </a:pPr>
            <a:r>
              <a:rPr sz="2400" spc="-5" dirty="0">
                <a:latin typeface="Arial MT"/>
                <a:cs typeface="Arial MT"/>
              </a:rPr>
              <a:t>Simulink</a:t>
            </a:r>
            <a:endParaRPr sz="2400" dirty="0">
              <a:latin typeface="Arial MT"/>
              <a:cs typeface="Arial MT"/>
            </a:endParaRPr>
          </a:p>
          <a:p>
            <a:pPr marL="321945" indent="-309880">
              <a:lnSpc>
                <a:spcPts val="2850"/>
              </a:lnSpc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1945" algn="l"/>
                <a:tab pos="322580" algn="l"/>
              </a:tabLst>
            </a:pPr>
            <a:r>
              <a:rPr sz="2400" spc="-35" dirty="0">
                <a:latin typeface="Arial MT"/>
                <a:cs typeface="Arial MT"/>
              </a:rPr>
              <a:t>MATLAB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&amp;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Simulink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Support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package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for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Raspberry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Pi</a:t>
            </a:r>
            <a:endParaRPr sz="2400" dirty="0">
              <a:latin typeface="Arial MT"/>
              <a:cs typeface="Arial MT"/>
            </a:endParaRPr>
          </a:p>
          <a:p>
            <a:pPr marL="321945" indent="-309880">
              <a:lnSpc>
                <a:spcPts val="2850"/>
              </a:lnSpc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1945" algn="l"/>
                <a:tab pos="322580" algn="l"/>
              </a:tabLst>
            </a:pPr>
            <a:r>
              <a:rPr sz="2400" spc="-5" dirty="0">
                <a:latin typeface="Arial MT"/>
                <a:cs typeface="Arial MT"/>
              </a:rPr>
              <a:t>Computer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15" dirty="0">
                <a:latin typeface="Arial MT"/>
                <a:cs typeface="Arial MT"/>
              </a:rPr>
              <a:t>Vision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toolbox</a:t>
            </a:r>
            <a:endParaRPr sz="2400" dirty="0">
              <a:latin typeface="Arial MT"/>
              <a:cs typeface="Arial MT"/>
            </a:endParaRPr>
          </a:p>
          <a:p>
            <a:pPr marL="321945" indent="-309880">
              <a:lnSpc>
                <a:spcPts val="2850"/>
              </a:lnSpc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1945" algn="l"/>
                <a:tab pos="322580" algn="l"/>
              </a:tabLst>
            </a:pPr>
            <a:r>
              <a:rPr sz="2400" spc="-5" dirty="0">
                <a:latin typeface="Arial MT"/>
                <a:cs typeface="Arial MT"/>
              </a:rPr>
              <a:t>Deep</a:t>
            </a:r>
            <a:r>
              <a:rPr sz="2400" spc="-3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learning</a:t>
            </a:r>
            <a:r>
              <a:rPr sz="2400" spc="-3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toolbox</a:t>
            </a:r>
            <a:endParaRPr sz="2400" dirty="0">
              <a:latin typeface="Arial MT"/>
              <a:cs typeface="Arial MT"/>
            </a:endParaRPr>
          </a:p>
          <a:p>
            <a:pPr marL="321945" indent="-309880">
              <a:lnSpc>
                <a:spcPts val="2850"/>
              </a:lnSpc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1945" algn="l"/>
                <a:tab pos="322580" algn="l"/>
              </a:tabLst>
            </a:pPr>
            <a:r>
              <a:rPr sz="2400" spc="-5" dirty="0">
                <a:latin typeface="Arial MT"/>
                <a:cs typeface="Arial MT"/>
              </a:rPr>
              <a:t>Deep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Learning</a:t>
            </a:r>
            <a:r>
              <a:rPr sz="2400" spc="-60" dirty="0">
                <a:latin typeface="Arial MT"/>
                <a:cs typeface="Arial MT"/>
              </a:rPr>
              <a:t> </a:t>
            </a:r>
            <a:r>
              <a:rPr sz="2400" spc="-45" dirty="0">
                <a:latin typeface="Arial MT"/>
                <a:cs typeface="Arial MT"/>
              </a:rPr>
              <a:t>Toolbox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Model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for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ResNet-50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Network</a:t>
            </a:r>
            <a:endParaRPr sz="2400" dirty="0">
              <a:latin typeface="Arial MT"/>
              <a:cs typeface="Arial MT"/>
            </a:endParaRPr>
          </a:p>
          <a:p>
            <a:pPr marL="321945" indent="-309880">
              <a:lnSpc>
                <a:spcPts val="2850"/>
              </a:lnSpc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1945" algn="l"/>
                <a:tab pos="322580" algn="l"/>
              </a:tabLst>
            </a:pPr>
            <a:r>
              <a:rPr sz="2400" spc="-5" dirty="0">
                <a:latin typeface="Arial MT"/>
                <a:cs typeface="Arial MT"/>
              </a:rPr>
              <a:t>Audio</a:t>
            </a:r>
            <a:r>
              <a:rPr sz="2400" spc="-5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toolbox</a:t>
            </a:r>
            <a:endParaRPr sz="2400" dirty="0">
              <a:latin typeface="Arial MT"/>
              <a:cs typeface="Arial MT"/>
            </a:endParaRPr>
          </a:p>
          <a:p>
            <a:pPr marL="321945" indent="-309880">
              <a:lnSpc>
                <a:spcPts val="2850"/>
              </a:lnSpc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1945" algn="l"/>
                <a:tab pos="322580" algn="l"/>
              </a:tabLst>
            </a:pPr>
            <a:r>
              <a:rPr sz="2400" spc="-35" dirty="0">
                <a:latin typeface="Arial MT"/>
                <a:cs typeface="Arial MT"/>
              </a:rPr>
              <a:t>MATLAB</a:t>
            </a:r>
            <a:r>
              <a:rPr sz="2400" spc="-5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Coder</a:t>
            </a:r>
            <a:endParaRPr sz="2400" dirty="0">
              <a:latin typeface="Arial MT"/>
              <a:cs typeface="Arial MT"/>
            </a:endParaRPr>
          </a:p>
          <a:p>
            <a:pPr marL="321945" indent="-309880">
              <a:lnSpc>
                <a:spcPts val="2865"/>
              </a:lnSpc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1945" algn="l"/>
                <a:tab pos="322580" algn="l"/>
              </a:tabLst>
            </a:pPr>
            <a:r>
              <a:rPr sz="2400" spc="-5" dirty="0">
                <a:latin typeface="Arial MT"/>
                <a:cs typeface="Arial MT"/>
              </a:rPr>
              <a:t>Embedded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Coder(for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FPGAs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and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other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hardware)</a:t>
            </a:r>
            <a:endParaRPr sz="24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2627" y="468376"/>
            <a:ext cx="408686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0" spc="-10" dirty="0">
                <a:solidFill>
                  <a:srgbClr val="125587"/>
                </a:solidFill>
                <a:latin typeface="Arial MT"/>
                <a:cs typeface="Arial MT"/>
              </a:rPr>
              <a:t>Basic</a:t>
            </a:r>
            <a:r>
              <a:rPr sz="2800" b="0" spc="-3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tutorials</a:t>
            </a:r>
            <a:r>
              <a:rPr sz="2800" b="0" spc="-3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and</a:t>
            </a:r>
            <a:r>
              <a:rPr sz="2800" b="0" spc="-3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demos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15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16001" y="1556258"/>
            <a:ext cx="7591425" cy="2173672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322580" indent="-310515">
              <a:lnSpc>
                <a:spcPct val="100000"/>
              </a:lnSpc>
              <a:spcBef>
                <a:spcPts val="550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2580" algn="l"/>
                <a:tab pos="323215" algn="l"/>
              </a:tabLst>
            </a:pPr>
            <a:r>
              <a:rPr sz="2400" spc="-5" dirty="0">
                <a:latin typeface="Arial MT"/>
                <a:cs typeface="Arial MT"/>
              </a:rPr>
              <a:t>LED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Blink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with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35" dirty="0">
                <a:latin typeface="Arial MT"/>
                <a:cs typeface="Arial MT"/>
              </a:rPr>
              <a:t>MATLAB</a:t>
            </a:r>
            <a:endParaRPr sz="2400" dirty="0">
              <a:latin typeface="Arial MT"/>
              <a:cs typeface="Arial MT"/>
            </a:endParaRPr>
          </a:p>
          <a:p>
            <a:pPr marL="322580" indent="-310515">
              <a:lnSpc>
                <a:spcPct val="100000"/>
              </a:lnSpc>
              <a:spcBef>
                <a:spcPts val="450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2580" algn="l"/>
                <a:tab pos="323215" algn="l"/>
              </a:tabLst>
            </a:pPr>
            <a:r>
              <a:rPr sz="2400" spc="-5" dirty="0">
                <a:latin typeface="Arial MT"/>
                <a:cs typeface="Arial MT"/>
              </a:rPr>
              <a:t>Deep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learning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application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with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35" dirty="0">
                <a:latin typeface="Arial MT"/>
                <a:cs typeface="Arial MT"/>
              </a:rPr>
              <a:t>MATLAB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using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ResNet</a:t>
            </a:r>
            <a:endParaRPr sz="2400" dirty="0">
              <a:latin typeface="Arial MT"/>
              <a:cs typeface="Arial MT"/>
            </a:endParaRPr>
          </a:p>
          <a:p>
            <a:pPr marL="322580" indent="-310515">
              <a:lnSpc>
                <a:spcPct val="100000"/>
              </a:lnSpc>
              <a:spcBef>
                <a:spcPts val="495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2580" algn="l"/>
                <a:tab pos="323215" algn="l"/>
              </a:tabLst>
            </a:pPr>
            <a:r>
              <a:rPr sz="2400" spc="-5" dirty="0">
                <a:latin typeface="Arial MT"/>
                <a:cs typeface="Arial MT"/>
              </a:rPr>
              <a:t>Image</a:t>
            </a:r>
            <a:r>
              <a:rPr sz="2400" spc="-3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inversion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with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Simulink</a:t>
            </a:r>
            <a:endParaRPr lang="en-US" sz="2400" spc="-5" dirty="0">
              <a:latin typeface="Arial MT"/>
              <a:cs typeface="Arial MT"/>
            </a:endParaRPr>
          </a:p>
          <a:p>
            <a:pPr marL="322580" indent="-310515">
              <a:lnSpc>
                <a:spcPct val="100000"/>
              </a:lnSpc>
              <a:spcBef>
                <a:spcPts val="495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2580" algn="l"/>
                <a:tab pos="323215" algn="l"/>
              </a:tabLst>
            </a:pPr>
            <a:r>
              <a:rPr lang="en-US" sz="2400" spc="-5" dirty="0">
                <a:latin typeface="Arial MT"/>
                <a:cs typeface="Arial MT"/>
              </a:rPr>
              <a:t>Text to speech conversion using Simulink</a:t>
            </a:r>
            <a:endParaRPr sz="2400" dirty="0">
              <a:latin typeface="Arial MT"/>
              <a:cs typeface="Arial MT"/>
            </a:endParaRPr>
          </a:p>
          <a:p>
            <a:pPr marL="322580" indent="-310515">
              <a:lnSpc>
                <a:spcPct val="100000"/>
              </a:lnSpc>
              <a:spcBef>
                <a:spcPts val="495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2580" algn="l"/>
                <a:tab pos="323215" algn="l"/>
              </a:tabLst>
            </a:pPr>
            <a:r>
              <a:rPr sz="2400" spc="-5" dirty="0">
                <a:latin typeface="Arial MT"/>
                <a:cs typeface="Arial MT"/>
              </a:rPr>
              <a:t>Pitch</a:t>
            </a:r>
            <a:r>
              <a:rPr sz="2400" spc="-3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Shifter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with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Simulink</a:t>
            </a:r>
            <a:endParaRPr sz="24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92822" y="789623"/>
            <a:ext cx="10779760" cy="5650865"/>
            <a:chOff x="692822" y="789623"/>
            <a:chExt cx="10779760" cy="56508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2822" y="789623"/>
              <a:ext cx="10779425" cy="565037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270525" y="4043825"/>
              <a:ext cx="3664585" cy="1480185"/>
            </a:xfrm>
            <a:custGeom>
              <a:avLst/>
              <a:gdLst/>
              <a:ahLst/>
              <a:cxnLst/>
              <a:rect l="l" t="t" r="r" b="b"/>
              <a:pathLst>
                <a:path w="3664584" h="1480185">
                  <a:moveTo>
                    <a:pt x="0" y="1247844"/>
                  </a:moveTo>
                  <a:lnTo>
                    <a:pt x="45879" y="1259038"/>
                  </a:lnTo>
                  <a:lnTo>
                    <a:pt x="92223" y="1270678"/>
                  </a:lnTo>
                  <a:lnTo>
                    <a:pt x="138995" y="1282684"/>
                  </a:lnTo>
                  <a:lnTo>
                    <a:pt x="186162" y="1294979"/>
                  </a:lnTo>
                  <a:lnTo>
                    <a:pt x="233687" y="1307482"/>
                  </a:lnTo>
                  <a:lnTo>
                    <a:pt x="281537" y="1320114"/>
                  </a:lnTo>
                  <a:lnTo>
                    <a:pt x="329675" y="1332798"/>
                  </a:lnTo>
                  <a:lnTo>
                    <a:pt x="378067" y="1345453"/>
                  </a:lnTo>
                  <a:lnTo>
                    <a:pt x="426679" y="1358001"/>
                  </a:lnTo>
                  <a:lnTo>
                    <a:pt x="475474" y="1370362"/>
                  </a:lnTo>
                  <a:lnTo>
                    <a:pt x="524418" y="1382458"/>
                  </a:lnTo>
                  <a:lnTo>
                    <a:pt x="573476" y="1394210"/>
                  </a:lnTo>
                  <a:lnTo>
                    <a:pt x="622613" y="1405538"/>
                  </a:lnTo>
                  <a:lnTo>
                    <a:pt x="671794" y="1416364"/>
                  </a:lnTo>
                  <a:lnTo>
                    <a:pt x="720984" y="1426608"/>
                  </a:lnTo>
                  <a:lnTo>
                    <a:pt x="770148" y="1436192"/>
                  </a:lnTo>
                  <a:lnTo>
                    <a:pt x="819251" y="1445036"/>
                  </a:lnTo>
                  <a:lnTo>
                    <a:pt x="868258" y="1453062"/>
                  </a:lnTo>
                  <a:lnTo>
                    <a:pt x="917134" y="1460190"/>
                  </a:lnTo>
                  <a:lnTo>
                    <a:pt x="965843" y="1466342"/>
                  </a:lnTo>
                  <a:lnTo>
                    <a:pt x="1014352" y="1471438"/>
                  </a:lnTo>
                  <a:lnTo>
                    <a:pt x="1062625" y="1475399"/>
                  </a:lnTo>
                  <a:lnTo>
                    <a:pt x="1110627" y="1478147"/>
                  </a:lnTo>
                  <a:lnTo>
                    <a:pt x="1158323" y="1479602"/>
                  </a:lnTo>
                  <a:lnTo>
                    <a:pt x="1205678" y="1479686"/>
                  </a:lnTo>
                  <a:lnTo>
                    <a:pt x="1252657" y="1478319"/>
                  </a:lnTo>
                  <a:lnTo>
                    <a:pt x="1299224" y="1475422"/>
                  </a:lnTo>
                  <a:lnTo>
                    <a:pt x="1345346" y="1470916"/>
                  </a:lnTo>
                  <a:lnTo>
                    <a:pt x="1390987" y="1464723"/>
                  </a:lnTo>
                  <a:lnTo>
                    <a:pt x="1436112" y="1456763"/>
                  </a:lnTo>
                  <a:lnTo>
                    <a:pt x="1480686" y="1446957"/>
                  </a:lnTo>
                  <a:lnTo>
                    <a:pt x="1524674" y="1435226"/>
                  </a:lnTo>
                  <a:lnTo>
                    <a:pt x="1568041" y="1421491"/>
                  </a:lnTo>
                  <a:lnTo>
                    <a:pt x="1610752" y="1405673"/>
                  </a:lnTo>
                  <a:lnTo>
                    <a:pt x="1652772" y="1387694"/>
                  </a:lnTo>
                  <a:lnTo>
                    <a:pt x="1700224" y="1365122"/>
                  </a:lnTo>
                  <a:lnTo>
                    <a:pt x="1746830" y="1341406"/>
                  </a:lnTo>
                  <a:lnTo>
                    <a:pt x="1792700" y="1316696"/>
                  </a:lnTo>
                  <a:lnTo>
                    <a:pt x="1837945" y="1291140"/>
                  </a:lnTo>
                  <a:lnTo>
                    <a:pt x="1882678" y="1264888"/>
                  </a:lnTo>
                  <a:lnTo>
                    <a:pt x="1927010" y="1238090"/>
                  </a:lnTo>
                  <a:lnTo>
                    <a:pt x="1971051" y="1210893"/>
                  </a:lnTo>
                  <a:lnTo>
                    <a:pt x="2014913" y="1183449"/>
                  </a:lnTo>
                  <a:lnTo>
                    <a:pt x="2058708" y="1155905"/>
                  </a:lnTo>
                  <a:lnTo>
                    <a:pt x="2102547" y="1128412"/>
                  </a:lnTo>
                  <a:lnTo>
                    <a:pt x="2146541" y="1101118"/>
                  </a:lnTo>
                  <a:lnTo>
                    <a:pt x="2190802" y="1074173"/>
                  </a:lnTo>
                  <a:lnTo>
                    <a:pt x="2235440" y="1047726"/>
                  </a:lnTo>
                  <a:lnTo>
                    <a:pt x="2280568" y="1021926"/>
                  </a:lnTo>
                  <a:lnTo>
                    <a:pt x="2325176" y="998170"/>
                  </a:lnTo>
                  <a:lnTo>
                    <a:pt x="2371008" y="975781"/>
                  </a:lnTo>
                  <a:lnTo>
                    <a:pt x="2417709" y="954374"/>
                  </a:lnTo>
                  <a:lnTo>
                    <a:pt x="2464926" y="933563"/>
                  </a:lnTo>
                  <a:lnTo>
                    <a:pt x="2512304" y="912963"/>
                  </a:lnTo>
                  <a:lnTo>
                    <a:pt x="2559488" y="892187"/>
                  </a:lnTo>
                  <a:lnTo>
                    <a:pt x="2606125" y="870850"/>
                  </a:lnTo>
                  <a:lnTo>
                    <a:pt x="2651860" y="848566"/>
                  </a:lnTo>
                  <a:lnTo>
                    <a:pt x="2696338" y="824949"/>
                  </a:lnTo>
                  <a:lnTo>
                    <a:pt x="2739205" y="799615"/>
                  </a:lnTo>
                  <a:lnTo>
                    <a:pt x="2780107" y="772177"/>
                  </a:lnTo>
                  <a:lnTo>
                    <a:pt x="2818690" y="742249"/>
                  </a:lnTo>
                  <a:lnTo>
                    <a:pt x="2855790" y="710110"/>
                  </a:lnTo>
                  <a:lnTo>
                    <a:pt x="2891933" y="676926"/>
                  </a:lnTo>
                  <a:lnTo>
                    <a:pt x="2927253" y="642845"/>
                  </a:lnTo>
                  <a:lnTo>
                    <a:pt x="2961880" y="608015"/>
                  </a:lnTo>
                  <a:lnTo>
                    <a:pt x="2995947" y="572583"/>
                  </a:lnTo>
                  <a:lnTo>
                    <a:pt x="3029588" y="536696"/>
                  </a:lnTo>
                  <a:lnTo>
                    <a:pt x="3062933" y="500503"/>
                  </a:lnTo>
                  <a:lnTo>
                    <a:pt x="3096115" y="464149"/>
                  </a:lnTo>
                  <a:lnTo>
                    <a:pt x="3129267" y="427784"/>
                  </a:lnTo>
                  <a:lnTo>
                    <a:pt x="3162521" y="391554"/>
                  </a:lnTo>
                  <a:lnTo>
                    <a:pt x="3196009" y="355607"/>
                  </a:lnTo>
                  <a:lnTo>
                    <a:pt x="3229863" y="320091"/>
                  </a:lnTo>
                  <a:lnTo>
                    <a:pt x="3264217" y="285152"/>
                  </a:lnTo>
                  <a:lnTo>
                    <a:pt x="3299201" y="250939"/>
                  </a:lnTo>
                  <a:lnTo>
                    <a:pt x="3334949" y="217598"/>
                  </a:lnTo>
                  <a:lnTo>
                    <a:pt x="3371593" y="185278"/>
                  </a:lnTo>
                  <a:lnTo>
                    <a:pt x="3409264" y="154126"/>
                  </a:lnTo>
                  <a:lnTo>
                    <a:pt x="3448096" y="124290"/>
                  </a:lnTo>
                  <a:lnTo>
                    <a:pt x="3488221" y="95916"/>
                  </a:lnTo>
                  <a:lnTo>
                    <a:pt x="3529771" y="69153"/>
                  </a:lnTo>
                  <a:lnTo>
                    <a:pt x="3572878" y="44147"/>
                  </a:lnTo>
                  <a:lnTo>
                    <a:pt x="3617674" y="21047"/>
                  </a:lnTo>
                  <a:lnTo>
                    <a:pt x="3664292" y="0"/>
                  </a:lnTo>
                </a:path>
              </a:pathLst>
            </a:custGeom>
            <a:ln w="152399">
              <a:solidFill>
                <a:srgbClr val="12558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16</a:t>
            </a:fld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2627" y="468376"/>
            <a:ext cx="381571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0" spc="-30" dirty="0">
                <a:solidFill>
                  <a:srgbClr val="125587"/>
                </a:solidFill>
                <a:latin typeface="Arial MT"/>
                <a:cs typeface="Arial MT"/>
              </a:rPr>
              <a:t>Want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to</a:t>
            </a:r>
            <a:r>
              <a:rPr sz="2800" b="0" spc="-3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learn</a:t>
            </a:r>
            <a:r>
              <a:rPr sz="2800" b="0" spc="-3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35" dirty="0">
                <a:solidFill>
                  <a:srgbClr val="125587"/>
                </a:solidFill>
                <a:latin typeface="Arial MT"/>
                <a:cs typeface="Arial MT"/>
              </a:rPr>
              <a:t>MATLAB?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16001" y="1556258"/>
            <a:ext cx="10419715" cy="4810760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322580" indent="-310515">
              <a:lnSpc>
                <a:spcPct val="100000"/>
              </a:lnSpc>
              <a:spcBef>
                <a:spcPts val="550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2580" algn="l"/>
                <a:tab pos="323215" algn="l"/>
              </a:tabLst>
            </a:pPr>
            <a:r>
              <a:rPr sz="2400" spc="-5" dirty="0">
                <a:latin typeface="Arial MT"/>
                <a:cs typeface="Arial MT"/>
              </a:rPr>
              <a:t>Free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access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to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over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10+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paid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courses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for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Chlamerists</a:t>
            </a:r>
            <a:endParaRPr sz="2400" dirty="0">
              <a:latin typeface="Arial MT"/>
              <a:cs typeface="Arial MT"/>
            </a:endParaRPr>
          </a:p>
          <a:p>
            <a:pPr marL="322580" indent="-310515">
              <a:lnSpc>
                <a:spcPct val="100000"/>
              </a:lnSpc>
              <a:spcBef>
                <a:spcPts val="450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2580" algn="l"/>
                <a:tab pos="323215" algn="l"/>
              </a:tabLst>
            </a:pPr>
            <a:r>
              <a:rPr sz="2400" spc="-5" dirty="0">
                <a:latin typeface="Arial MT"/>
                <a:cs typeface="Arial MT"/>
              </a:rPr>
              <a:t>These</a:t>
            </a:r>
            <a:r>
              <a:rPr sz="2400" spc="-5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include</a:t>
            </a:r>
            <a:endParaRPr sz="2400" dirty="0">
              <a:latin typeface="Arial MT"/>
              <a:cs typeface="Arial MT"/>
            </a:endParaRPr>
          </a:p>
          <a:p>
            <a:pPr marL="723900" lvl="1" indent="-295910">
              <a:lnSpc>
                <a:spcPct val="100000"/>
              </a:lnSpc>
              <a:spcBef>
                <a:spcPts val="300"/>
              </a:spcBef>
              <a:buClr>
                <a:srgbClr val="125587"/>
              </a:buClr>
              <a:buChar char="–"/>
              <a:tabLst>
                <a:tab pos="723900" algn="l"/>
                <a:tab pos="724535" algn="l"/>
              </a:tabLst>
            </a:pPr>
            <a:r>
              <a:rPr sz="1200" b="1" spc="-20" dirty="0">
                <a:latin typeface="Arial"/>
                <a:cs typeface="Arial"/>
              </a:rPr>
              <a:t>MATLAB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for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Data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Processing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and</a:t>
            </a:r>
            <a:r>
              <a:rPr sz="1200" b="1" spc="-10" dirty="0">
                <a:latin typeface="Arial"/>
                <a:cs typeface="Arial"/>
              </a:rPr>
              <a:t> Visualization</a:t>
            </a:r>
            <a:endParaRPr sz="1200" dirty="0">
              <a:latin typeface="Arial"/>
              <a:cs typeface="Arial"/>
            </a:endParaRPr>
          </a:p>
          <a:p>
            <a:pPr marL="723900" lvl="1" indent="-295910">
              <a:lnSpc>
                <a:spcPct val="100000"/>
              </a:lnSpc>
              <a:spcBef>
                <a:spcPts val="285"/>
              </a:spcBef>
              <a:buClr>
                <a:srgbClr val="125587"/>
              </a:buClr>
              <a:buChar char="–"/>
              <a:tabLst>
                <a:tab pos="723900" algn="l"/>
                <a:tab pos="724535" algn="l"/>
              </a:tabLst>
            </a:pPr>
            <a:r>
              <a:rPr sz="1200" b="1" spc="-20" dirty="0">
                <a:latin typeface="Arial"/>
                <a:cs typeface="Arial"/>
              </a:rPr>
              <a:t>MATLAB</a:t>
            </a:r>
            <a:r>
              <a:rPr sz="1200" b="1" spc="-4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Fundamentals</a:t>
            </a:r>
            <a:endParaRPr sz="1200" dirty="0">
              <a:latin typeface="Arial"/>
              <a:cs typeface="Arial"/>
            </a:endParaRPr>
          </a:p>
          <a:p>
            <a:pPr marL="723900" lvl="1" indent="-295910">
              <a:lnSpc>
                <a:spcPct val="100000"/>
              </a:lnSpc>
              <a:spcBef>
                <a:spcPts val="285"/>
              </a:spcBef>
              <a:buClr>
                <a:srgbClr val="125587"/>
              </a:buClr>
              <a:buChar char="–"/>
              <a:tabLst>
                <a:tab pos="723900" algn="l"/>
                <a:tab pos="724535" algn="l"/>
              </a:tabLst>
            </a:pPr>
            <a:r>
              <a:rPr sz="1200" b="1" spc="-20" dirty="0">
                <a:latin typeface="Arial"/>
                <a:cs typeface="Arial"/>
              </a:rPr>
              <a:t>MATLAB</a:t>
            </a:r>
            <a:r>
              <a:rPr sz="1200" b="1" spc="-4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Programming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spc="-15" dirty="0">
                <a:latin typeface="Arial"/>
                <a:cs typeface="Arial"/>
              </a:rPr>
              <a:t>Techniques</a:t>
            </a:r>
            <a:endParaRPr sz="1200" dirty="0">
              <a:latin typeface="Arial"/>
              <a:cs typeface="Arial"/>
            </a:endParaRPr>
          </a:p>
          <a:p>
            <a:pPr marL="723900" lvl="1" indent="-295910">
              <a:lnSpc>
                <a:spcPct val="100000"/>
              </a:lnSpc>
              <a:spcBef>
                <a:spcPts val="285"/>
              </a:spcBef>
              <a:buClr>
                <a:srgbClr val="125587"/>
              </a:buClr>
              <a:buChar char="–"/>
              <a:tabLst>
                <a:tab pos="723900" algn="l"/>
                <a:tab pos="724535" algn="l"/>
              </a:tabLst>
            </a:pPr>
            <a:r>
              <a:rPr sz="1200" b="1" spc="-20" dirty="0">
                <a:latin typeface="Arial"/>
                <a:cs typeface="Arial"/>
              </a:rPr>
              <a:t>MATLAB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for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Financial</a:t>
            </a:r>
            <a:r>
              <a:rPr sz="1200" b="1" spc="-7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Applications</a:t>
            </a:r>
            <a:endParaRPr sz="1200" dirty="0">
              <a:latin typeface="Arial"/>
              <a:cs typeface="Arial"/>
            </a:endParaRPr>
          </a:p>
          <a:p>
            <a:pPr marL="723900" lvl="1" indent="-295910">
              <a:lnSpc>
                <a:spcPct val="100000"/>
              </a:lnSpc>
              <a:spcBef>
                <a:spcPts val="285"/>
              </a:spcBef>
              <a:buClr>
                <a:srgbClr val="125587"/>
              </a:buClr>
              <a:buChar char="–"/>
              <a:tabLst>
                <a:tab pos="723900" algn="l"/>
                <a:tab pos="724535" algn="l"/>
              </a:tabLst>
            </a:pPr>
            <a:r>
              <a:rPr sz="1200" b="1" dirty="0">
                <a:latin typeface="Arial"/>
                <a:cs typeface="Arial"/>
              </a:rPr>
              <a:t>Machine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Learning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with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spc="-20" dirty="0">
                <a:latin typeface="Arial"/>
                <a:cs typeface="Arial"/>
              </a:rPr>
              <a:t>MATLAB</a:t>
            </a:r>
            <a:endParaRPr sz="1200" dirty="0">
              <a:latin typeface="Arial"/>
              <a:cs typeface="Arial"/>
            </a:endParaRPr>
          </a:p>
          <a:p>
            <a:pPr marL="723900" lvl="1" indent="-295910">
              <a:lnSpc>
                <a:spcPct val="100000"/>
              </a:lnSpc>
              <a:spcBef>
                <a:spcPts val="285"/>
              </a:spcBef>
              <a:buClr>
                <a:srgbClr val="125587"/>
              </a:buClr>
              <a:buChar char="–"/>
              <a:tabLst>
                <a:tab pos="723900" algn="l"/>
                <a:tab pos="724535" algn="l"/>
              </a:tabLst>
            </a:pPr>
            <a:r>
              <a:rPr sz="1200" b="1" spc="-5" dirty="0">
                <a:latin typeface="Arial"/>
                <a:cs typeface="Arial"/>
              </a:rPr>
              <a:t>Deep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Learning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with</a:t>
            </a:r>
            <a:r>
              <a:rPr sz="1200" b="1" spc="-20" dirty="0">
                <a:latin typeface="Arial"/>
                <a:cs typeface="Arial"/>
              </a:rPr>
              <a:t> MATLAB</a:t>
            </a:r>
            <a:endParaRPr sz="1200" dirty="0">
              <a:latin typeface="Arial"/>
              <a:cs typeface="Arial"/>
            </a:endParaRPr>
          </a:p>
          <a:p>
            <a:pPr marL="723900" lvl="1" indent="-295910">
              <a:lnSpc>
                <a:spcPct val="100000"/>
              </a:lnSpc>
              <a:spcBef>
                <a:spcPts val="285"/>
              </a:spcBef>
              <a:buClr>
                <a:srgbClr val="125587"/>
              </a:buClr>
              <a:buChar char="–"/>
              <a:tabLst>
                <a:tab pos="723900" algn="l"/>
                <a:tab pos="724535" algn="l"/>
              </a:tabLst>
            </a:pPr>
            <a:r>
              <a:rPr sz="1200" b="1" spc="-5" dirty="0">
                <a:latin typeface="Arial"/>
                <a:cs typeface="Arial"/>
              </a:rPr>
              <a:t>Introduction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to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Symbolic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Math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with</a:t>
            </a:r>
            <a:r>
              <a:rPr sz="1200" b="1" spc="-20" dirty="0">
                <a:latin typeface="Arial"/>
                <a:cs typeface="Arial"/>
              </a:rPr>
              <a:t> MATLAB</a:t>
            </a:r>
            <a:endParaRPr sz="1200" dirty="0">
              <a:latin typeface="Arial"/>
              <a:cs typeface="Arial"/>
            </a:endParaRPr>
          </a:p>
          <a:p>
            <a:pPr marL="723900" lvl="1" indent="-295910">
              <a:lnSpc>
                <a:spcPct val="100000"/>
              </a:lnSpc>
              <a:spcBef>
                <a:spcPts val="285"/>
              </a:spcBef>
              <a:buClr>
                <a:srgbClr val="125587"/>
              </a:buClr>
              <a:buChar char="–"/>
              <a:tabLst>
                <a:tab pos="723900" algn="l"/>
                <a:tab pos="724535" algn="l"/>
              </a:tabLst>
            </a:pPr>
            <a:r>
              <a:rPr sz="1200" b="1" spc="-5" dirty="0">
                <a:latin typeface="Arial"/>
                <a:cs typeface="Arial"/>
              </a:rPr>
              <a:t>Solving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Nonlinear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Equations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with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20" dirty="0">
                <a:latin typeface="Arial"/>
                <a:cs typeface="Arial"/>
              </a:rPr>
              <a:t>MATLAB</a:t>
            </a:r>
            <a:endParaRPr sz="1200" dirty="0">
              <a:latin typeface="Arial"/>
              <a:cs typeface="Arial"/>
            </a:endParaRPr>
          </a:p>
          <a:p>
            <a:pPr marL="723900" lvl="1" indent="-295910">
              <a:lnSpc>
                <a:spcPct val="100000"/>
              </a:lnSpc>
              <a:spcBef>
                <a:spcPts val="285"/>
              </a:spcBef>
              <a:buClr>
                <a:srgbClr val="125587"/>
              </a:buClr>
              <a:buChar char="–"/>
              <a:tabLst>
                <a:tab pos="723900" algn="l"/>
                <a:tab pos="724535" algn="l"/>
              </a:tabLst>
            </a:pPr>
            <a:r>
              <a:rPr sz="1200" b="1" spc="-5" dirty="0">
                <a:latin typeface="Arial"/>
                <a:cs typeface="Arial"/>
              </a:rPr>
              <a:t>Solving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Ordinary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Differential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Equations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with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20" dirty="0">
                <a:latin typeface="Arial"/>
                <a:cs typeface="Arial"/>
              </a:rPr>
              <a:t>MATLAB</a:t>
            </a:r>
            <a:endParaRPr sz="1200" dirty="0">
              <a:latin typeface="Arial"/>
              <a:cs typeface="Arial"/>
            </a:endParaRPr>
          </a:p>
          <a:p>
            <a:pPr marL="723900" lvl="1" indent="-295910">
              <a:lnSpc>
                <a:spcPct val="100000"/>
              </a:lnSpc>
              <a:spcBef>
                <a:spcPts val="285"/>
              </a:spcBef>
              <a:buClr>
                <a:srgbClr val="125587"/>
              </a:buClr>
              <a:buChar char="–"/>
              <a:tabLst>
                <a:tab pos="723900" algn="l"/>
                <a:tab pos="724535" algn="l"/>
              </a:tabLst>
            </a:pPr>
            <a:r>
              <a:rPr sz="1200" b="1" spc="-5" dirty="0">
                <a:latin typeface="Arial"/>
                <a:cs typeface="Arial"/>
              </a:rPr>
              <a:t>Introduction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to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Linear</a:t>
            </a:r>
            <a:r>
              <a:rPr sz="1200" b="1" spc="-6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Algebra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with</a:t>
            </a:r>
            <a:r>
              <a:rPr sz="1200" b="1" spc="-20" dirty="0">
                <a:latin typeface="Arial"/>
                <a:cs typeface="Arial"/>
              </a:rPr>
              <a:t> MATLAB</a:t>
            </a:r>
            <a:endParaRPr sz="1200" dirty="0">
              <a:latin typeface="Arial"/>
              <a:cs typeface="Arial"/>
            </a:endParaRPr>
          </a:p>
          <a:p>
            <a:pPr marL="723900" lvl="1" indent="-295910">
              <a:lnSpc>
                <a:spcPct val="100000"/>
              </a:lnSpc>
              <a:spcBef>
                <a:spcPts val="285"/>
              </a:spcBef>
              <a:buClr>
                <a:srgbClr val="125587"/>
              </a:buClr>
              <a:buChar char="–"/>
              <a:tabLst>
                <a:tab pos="723900" algn="l"/>
                <a:tab pos="724535" algn="l"/>
              </a:tabLst>
            </a:pPr>
            <a:r>
              <a:rPr sz="1200" b="1" spc="-5" dirty="0">
                <a:latin typeface="Arial"/>
                <a:cs typeface="Arial"/>
              </a:rPr>
              <a:t>Introduction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to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Statistical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Methods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with</a:t>
            </a:r>
            <a:r>
              <a:rPr sz="1200" b="1" spc="-20" dirty="0">
                <a:latin typeface="Arial"/>
                <a:cs typeface="Arial"/>
              </a:rPr>
              <a:t> MATLAB</a:t>
            </a:r>
            <a:endParaRPr sz="1200" dirty="0">
              <a:latin typeface="Arial"/>
              <a:cs typeface="Arial"/>
            </a:endParaRPr>
          </a:p>
          <a:p>
            <a:pPr marL="322580" indent="-310515">
              <a:lnSpc>
                <a:spcPct val="100000"/>
              </a:lnSpc>
              <a:spcBef>
                <a:spcPts val="480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2580" algn="l"/>
                <a:tab pos="323215" algn="l"/>
              </a:tabLst>
            </a:pPr>
            <a:r>
              <a:rPr sz="2400" spc="-5" dirty="0">
                <a:latin typeface="Arial MT"/>
                <a:cs typeface="Arial MT"/>
              </a:rPr>
              <a:t>Sign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up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to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the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above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courses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on</a:t>
            </a:r>
            <a:endParaRPr sz="2400" dirty="0">
              <a:latin typeface="Arial MT"/>
              <a:cs typeface="Arial MT"/>
            </a:endParaRPr>
          </a:p>
          <a:p>
            <a:pPr marL="322580">
              <a:lnSpc>
                <a:spcPct val="100000"/>
              </a:lnSpc>
              <a:spcBef>
                <a:spcPts val="30"/>
              </a:spcBef>
            </a:pPr>
            <a:r>
              <a:rPr sz="2000" b="1" u="heavy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cs typeface="Arial"/>
                <a:hlinkClick r:id="rId2"/>
              </a:rPr>
              <a:t>https://matlabacademy.mathworks.com/</a:t>
            </a:r>
            <a:endParaRPr sz="2000" dirty="0">
              <a:latin typeface="Arial"/>
              <a:cs typeface="Arial"/>
            </a:endParaRPr>
          </a:p>
          <a:p>
            <a:pPr marL="322580" marR="5080" indent="-310515">
              <a:lnSpc>
                <a:spcPct val="100499"/>
              </a:lnSpc>
              <a:spcBef>
                <a:spcPts val="450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2580" algn="l"/>
                <a:tab pos="323215" algn="l"/>
              </a:tabLst>
            </a:pPr>
            <a:r>
              <a:rPr sz="2400" spc="-5" dirty="0">
                <a:latin typeface="Arial MT"/>
                <a:cs typeface="Arial MT"/>
              </a:rPr>
              <a:t>Complete at least </a:t>
            </a:r>
            <a:r>
              <a:rPr sz="2400" b="1" i="1" spc="-5" dirty="0">
                <a:latin typeface="Arial"/>
                <a:cs typeface="Arial"/>
              </a:rPr>
              <a:t>50% </a:t>
            </a:r>
            <a:r>
              <a:rPr sz="2400" spc="-5" dirty="0">
                <a:latin typeface="Arial MT"/>
                <a:cs typeface="Arial MT"/>
              </a:rPr>
              <a:t>of any </a:t>
            </a:r>
            <a:r>
              <a:rPr sz="2400" dirty="0">
                <a:latin typeface="Arial MT"/>
                <a:cs typeface="Arial MT"/>
              </a:rPr>
              <a:t>courses </a:t>
            </a:r>
            <a:r>
              <a:rPr sz="2400" spc="-5" dirty="0">
                <a:latin typeface="Arial MT"/>
                <a:cs typeface="Arial MT"/>
              </a:rPr>
              <a:t>listed above and get </a:t>
            </a:r>
            <a:r>
              <a:rPr sz="2400" dirty="0">
                <a:latin typeface="Arial MT"/>
                <a:cs typeface="Arial MT"/>
              </a:rPr>
              <a:t>a </a:t>
            </a:r>
            <a:r>
              <a:rPr sz="2400" spc="-5" dirty="0">
                <a:latin typeface="Arial MT"/>
                <a:cs typeface="Arial MT"/>
              </a:rPr>
              <a:t>free </a:t>
            </a:r>
            <a:r>
              <a:rPr sz="2400" spc="-35" dirty="0">
                <a:latin typeface="Arial MT"/>
                <a:cs typeface="Arial MT"/>
              </a:rPr>
              <a:t>MATLAB </a:t>
            </a:r>
            <a:r>
              <a:rPr sz="2400" spc="-65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goodie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bag.</a:t>
            </a:r>
            <a:endParaRPr sz="2400" dirty="0">
              <a:latin typeface="Arial MT"/>
              <a:cs typeface="Arial MT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001000" y="2463800"/>
            <a:ext cx="2986639" cy="29209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17</a:t>
            </a:fld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2627" y="468376"/>
            <a:ext cx="406717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Need</a:t>
            </a:r>
            <a:r>
              <a:rPr sz="2800" b="0" spc="-3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help</a:t>
            </a:r>
            <a:r>
              <a:rPr sz="2800" b="0" spc="-3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with</a:t>
            </a:r>
            <a:r>
              <a:rPr sz="2800" b="0" spc="-3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35" dirty="0">
                <a:solidFill>
                  <a:srgbClr val="125587"/>
                </a:solidFill>
                <a:latin typeface="Arial MT"/>
                <a:cs typeface="Arial MT"/>
              </a:rPr>
              <a:t>MATLAB?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16001" y="1613408"/>
            <a:ext cx="52387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2580" indent="-310515">
              <a:lnSpc>
                <a:spcPct val="100000"/>
              </a:lnSpc>
              <a:spcBef>
                <a:spcPts val="100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22580" algn="l"/>
                <a:tab pos="323215" algn="l"/>
              </a:tabLst>
            </a:pPr>
            <a:r>
              <a:rPr sz="2400" dirty="0">
                <a:latin typeface="Arial MT"/>
                <a:cs typeface="Arial MT"/>
              </a:rPr>
              <a:t>Join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the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35" dirty="0">
                <a:latin typeface="Arial MT"/>
                <a:cs typeface="Arial MT"/>
              </a:rPr>
              <a:t>MATLAB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central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community</a:t>
            </a:r>
            <a:endParaRPr sz="2400">
              <a:latin typeface="Arial MT"/>
              <a:cs typeface="Arial MT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59130" y="3192969"/>
            <a:ext cx="3940849" cy="252728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9600" y="2819387"/>
            <a:ext cx="4571999" cy="34289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18</a:t>
            </a:fld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76600" y="1905000"/>
            <a:ext cx="4648199" cy="402069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19</a:t>
            </a:fld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997891" y="996950"/>
            <a:ext cx="1651000" cy="430887"/>
          </a:xfrm>
        </p:spPr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8" name="Content Placeholder 37"/>
          <p:cNvSpPr>
            <a:spLocks noGrp="1"/>
          </p:cNvSpPr>
          <p:nvPr>
            <p:ph idx="1"/>
          </p:nvPr>
        </p:nvSpPr>
        <p:spPr>
          <a:xfrm>
            <a:off x="997891" y="1676400"/>
            <a:ext cx="10759996" cy="4247317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am I?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MathWorks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development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Ways of development–Raspberry pi and Software Setup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tutorials and demos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Courses available to Students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MATLAB Central community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533400"/>
            <a:ext cx="1651000" cy="679450"/>
          </a:xfrm>
        </p:spPr>
        <p:txBody>
          <a:bodyPr/>
          <a:lstStyle/>
          <a:p>
            <a:pPr algn="ctr"/>
            <a:r>
              <a:rPr lang="en-US" dirty="0"/>
              <a:t>Who am I?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02" y="1104900"/>
            <a:ext cx="10769600" cy="360098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MATLAB Student Ambassador @Chalmers.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MSc in Complex Adaptive Systems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Join the </a:t>
            </a:r>
            <a:r>
              <a:rPr lang="en-US" dirty="0" err="1"/>
              <a:t>facebook</a:t>
            </a:r>
            <a:r>
              <a:rPr lang="en-US" dirty="0"/>
              <a:t> group </a:t>
            </a:r>
            <a:r>
              <a:rPr lang="en-US" dirty="0" err="1"/>
              <a:t>MATLAB@Chalmers</a:t>
            </a:r>
            <a:br>
              <a:rPr lang="en-US" dirty="0"/>
            </a:br>
            <a:r>
              <a:rPr lang="en-US" dirty="0">
                <a:hlinkClick r:id="rId2"/>
              </a:rPr>
              <a:t>http://tiny.cc/matlabchalmers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Join the Instagram page of MATLAB Chalmers </a:t>
            </a:r>
            <a:br>
              <a:rPr lang="en-US" dirty="0"/>
            </a:br>
            <a:r>
              <a:rPr lang="en-US" b="0" i="0" u="sng" dirty="0">
                <a:solidFill>
                  <a:srgbClr val="E9E9E9"/>
                </a:solidFill>
                <a:effectLst/>
                <a:latin typeface="Inter"/>
                <a:hlinkClick r:id="rId3"/>
              </a:rPr>
              <a:t>https://instagram.com/matlab_chalmers?igshid=xw5gw0v1crv2</a:t>
            </a:r>
            <a:endParaRPr lang="en-US" b="0" i="0" u="sng" dirty="0">
              <a:solidFill>
                <a:srgbClr val="E9E9E9"/>
              </a:solidFill>
              <a:effectLst/>
              <a:latin typeface="Int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Any event suggestions?</a:t>
            </a:r>
            <a:br>
              <a:rPr lang="en-US" dirty="0"/>
            </a:br>
            <a:r>
              <a:rPr lang="en-US" dirty="0"/>
              <a:t>Email me: </a:t>
            </a:r>
            <a:r>
              <a:rPr lang="en-US" dirty="0">
                <a:hlinkClick r:id="rId4"/>
              </a:rPr>
              <a:t>deepakg@student.chalmers.se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6C4651B9-1958-494D-8B95-95980EC1333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1" t="32900" r="18384" b="27312"/>
          <a:stretch/>
        </p:blipFill>
        <p:spPr>
          <a:xfrm>
            <a:off x="8686800" y="3429000"/>
            <a:ext cx="2362200" cy="2705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95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ww.mathworks.com/images/responsive/supporting/company/careers/landing-carousel-item-02.jpg">
            <a:extLst>
              <a:ext uri="{FF2B5EF4-FFF2-40B4-BE49-F238E27FC236}">
                <a16:creationId xmlns:a16="http://schemas.microsoft.com/office/drawing/2014/main" id="{784CD6C5-936F-4D21-AE5F-2A62E2D565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43" t="30819" b="7928"/>
          <a:stretch/>
        </p:blipFill>
        <p:spPr bwMode="auto">
          <a:xfrm>
            <a:off x="0" y="1636"/>
            <a:ext cx="121920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1BEDF12-02CE-4939-9309-145DBF4408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" y="3566159"/>
            <a:ext cx="6858000" cy="1216266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id="{B045D109-1188-4AD3-B288-70807F13B792}"/>
              </a:ext>
            </a:extLst>
          </p:cNvPr>
          <p:cNvSpPr txBox="1">
            <a:spLocks/>
          </p:cNvSpPr>
          <p:nvPr/>
        </p:nvSpPr>
        <p:spPr>
          <a:xfrm>
            <a:off x="1935480" y="4782425"/>
            <a:ext cx="6027420" cy="2075574"/>
          </a:xfrm>
          <a:prstGeom prst="rect">
            <a:avLst/>
          </a:prstGeom>
        </p:spPr>
        <p:txBody>
          <a:bodyPr vert="horz" lIns="0" tIns="91440" rIns="0" bIns="45720" rtlCol="0" anchor="ctr">
            <a:noAutofit/>
          </a:bodyPr>
          <a:lstStyle>
            <a:lvl1pPr marL="343755" indent="-343755" algn="l" defTabSz="916680" rtl="0" eaLnBrk="1" latinLnBrk="0" hangingPunct="1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4802" indent="-286462" algn="l" defTabSz="916680" rtl="0" eaLnBrk="1" latinLnBrk="0" hangingPunct="1">
              <a:lnSpc>
                <a:spcPct val="105000"/>
              </a:lnSpc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5850" indent="-229170" algn="l" defTabSz="916680" rtl="0" eaLnBrk="1" latinLnBrk="0" hangingPunct="1">
              <a:lnSpc>
                <a:spcPct val="105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1604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4190" indent="-229170" algn="l" defTabSz="916680" rtl="0" eaLnBrk="1" latinLnBrk="0" hangingPunct="1">
              <a:lnSpc>
                <a:spcPct val="105000"/>
              </a:lnSpc>
              <a:spcBef>
                <a:spcPct val="20000"/>
              </a:spcBef>
              <a:buFont typeface="Arial" pitchFamily="34" charset="0"/>
              <a:buNone/>
              <a:defRPr sz="1604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62531" indent="-229170" algn="l" defTabSz="916680" rtl="0" eaLnBrk="1" latinLnBrk="0" hangingPunct="1">
              <a:lnSpc>
                <a:spcPct val="105000"/>
              </a:lnSpc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»"/>
              <a:defRPr sz="1404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20871" indent="-229170" algn="l" defTabSz="9166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9211" indent="-229170" algn="l" defTabSz="9166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37551" indent="-229170" algn="l" defTabSz="9166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95891" indent="-229170" algn="l" defTabSz="9166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66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125687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The leading developer of mathematical computing software for engineers and scientists.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633A68-D98F-4BDD-911A-78E00833C5BE}"/>
              </a:ext>
            </a:extLst>
          </p:cNvPr>
          <p:cNvSpPr/>
          <p:nvPr/>
        </p:nvSpPr>
        <p:spPr>
          <a:xfrm>
            <a:off x="0" y="2744836"/>
            <a:ext cx="12192000" cy="91440"/>
          </a:xfrm>
          <a:prstGeom prst="rect">
            <a:avLst/>
          </a:prstGeom>
          <a:solidFill>
            <a:srgbClr val="00A9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A9E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13AA9A-470C-4D16-BACD-F377A12AD8C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9" t="38203" r="4610" b="33487"/>
          <a:stretch/>
        </p:blipFill>
        <p:spPr>
          <a:xfrm>
            <a:off x="0" y="0"/>
            <a:ext cx="12191999" cy="274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5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MathWorks Today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28AFEF-74F2-43FA-A9C6-71C7402281D7}"/>
              </a:ext>
            </a:extLst>
          </p:cNvPr>
          <p:cNvGrpSpPr/>
          <p:nvPr/>
        </p:nvGrpSpPr>
        <p:grpSpPr>
          <a:xfrm>
            <a:off x="6225888" y="4102289"/>
            <a:ext cx="2653149" cy="1794998"/>
            <a:chOff x="6225888" y="4102289"/>
            <a:chExt cx="2653149" cy="1794998"/>
          </a:xfrm>
        </p:grpSpPr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89367A2A-55B3-46B9-ACD7-02BCF3227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225888" y="4102289"/>
              <a:ext cx="1367909" cy="136790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C63DAF1-9B8C-47E9-B1C3-01D844E6846A}"/>
                </a:ext>
              </a:extLst>
            </p:cNvPr>
            <p:cNvSpPr/>
            <p:nvPr/>
          </p:nvSpPr>
          <p:spPr>
            <a:xfrm>
              <a:off x="6364437" y="5312512"/>
              <a:ext cx="2514600" cy="584775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1544638" algn="l"/>
                </a:tabLst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in 2020 revenues with 60% from outside the US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23500ED-9F7C-42C5-98F6-BDEB9B8C997B}"/>
                </a:ext>
              </a:extLst>
            </p:cNvPr>
            <p:cNvSpPr/>
            <p:nvPr/>
          </p:nvSpPr>
          <p:spPr>
            <a:xfrm>
              <a:off x="7438736" y="4278413"/>
              <a:ext cx="1271272" cy="1015663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1" i="0" u="none" strike="noStrike" kern="1200" cap="none" spc="0" normalizeH="0" baseline="0" noProof="0" dirty="0">
                  <a:ln>
                    <a:noFill/>
                  </a:ln>
                  <a:solidFill>
                    <a:srgbClr val="DD8E26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$950</a:t>
              </a:r>
              <a:br>
                <a:rPr kumimoji="0" lang="en-US" sz="3000" b="1" i="0" u="none" strike="noStrike" kern="1200" cap="none" spc="0" normalizeH="0" baseline="0" noProof="0" dirty="0">
                  <a:ln>
                    <a:noFill/>
                  </a:ln>
                  <a:solidFill>
                    <a:srgbClr val="DD8E26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</a:br>
              <a:r>
                <a:rPr kumimoji="0" lang="en-US" sz="3000" b="1" i="0" u="none" strike="noStrike" kern="1200" cap="none" spc="0" normalizeH="0" baseline="0" noProof="0" dirty="0">
                  <a:ln>
                    <a:noFill/>
                  </a:ln>
                  <a:solidFill>
                    <a:srgbClr val="DD8E26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million</a:t>
              </a:r>
              <a:endPara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DD8E26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608BDC0-ACBA-473E-BAC3-EA7A74545FE8}"/>
              </a:ext>
            </a:extLst>
          </p:cNvPr>
          <p:cNvGrpSpPr/>
          <p:nvPr/>
        </p:nvGrpSpPr>
        <p:grpSpPr>
          <a:xfrm>
            <a:off x="3581400" y="4257121"/>
            <a:ext cx="2047454" cy="1646970"/>
            <a:chOff x="3581400" y="4257121"/>
            <a:chExt cx="2047454" cy="1646970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61F3E657-7CAC-47DE-AA8A-4A1D3CEA1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581400" y="4264879"/>
              <a:ext cx="1047750" cy="1047750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A9B0977-FFAC-4DB8-8D29-01A29E5A4946}"/>
                </a:ext>
              </a:extLst>
            </p:cNvPr>
            <p:cNvSpPr/>
            <p:nvPr/>
          </p:nvSpPr>
          <p:spPr>
            <a:xfrm>
              <a:off x="4524317" y="4257121"/>
              <a:ext cx="1104537" cy="1015663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1" i="0" u="none" strike="noStrike" kern="1200" cap="none" spc="0" normalizeH="0" baseline="0" noProof="0" dirty="0">
                  <a:ln>
                    <a:noFill/>
                  </a:ln>
                  <a:solidFill>
                    <a:srgbClr val="DD8E26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4000+ staff</a:t>
              </a:r>
              <a:endPara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DD8E26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3607B52-19C8-47F8-8FED-0151418860A4}"/>
                </a:ext>
              </a:extLst>
            </p:cNvPr>
            <p:cNvSpPr/>
            <p:nvPr/>
          </p:nvSpPr>
          <p:spPr>
            <a:xfrm>
              <a:off x="3640635" y="5319316"/>
              <a:ext cx="1954503" cy="584775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1544638" algn="l"/>
                </a:tabLst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in 31 offices around the world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B9CA465-2D46-46FE-8DC9-48B7B0FC74A7}"/>
              </a:ext>
            </a:extLst>
          </p:cNvPr>
          <p:cNvGrpSpPr/>
          <p:nvPr/>
        </p:nvGrpSpPr>
        <p:grpSpPr>
          <a:xfrm>
            <a:off x="141846" y="4134556"/>
            <a:ext cx="2946878" cy="1768199"/>
            <a:chOff x="141847" y="4134556"/>
            <a:chExt cx="2930166" cy="1768199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65B92173-FF6E-46E8-8BE1-139DCE20F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41847" y="4134556"/>
              <a:ext cx="1260794" cy="1260794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DB4D5F3-B62A-4720-813E-65A638E04303}"/>
                </a:ext>
              </a:extLst>
            </p:cNvPr>
            <p:cNvSpPr/>
            <p:nvPr/>
          </p:nvSpPr>
          <p:spPr>
            <a:xfrm>
              <a:off x="1288031" y="4286829"/>
              <a:ext cx="1783982" cy="1015663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1" i="0" u="none" strike="noStrike" kern="1200" cap="none" spc="0" normalizeH="0" baseline="0" noProof="0" dirty="0">
                  <a:ln>
                    <a:noFill/>
                  </a:ln>
                  <a:solidFill>
                    <a:srgbClr val="DD8E26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3 million+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1" i="0" u="none" strike="noStrike" kern="1200" cap="none" spc="0" normalizeH="0" baseline="0" noProof="0" dirty="0">
                  <a:ln>
                    <a:noFill/>
                  </a:ln>
                  <a:solidFill>
                    <a:srgbClr val="DD8E26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users</a:t>
              </a:r>
              <a:endPara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DD8E26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6063ECD-0114-4422-A979-6C7C386A56FF}"/>
                </a:ext>
              </a:extLst>
            </p:cNvPr>
            <p:cNvSpPr/>
            <p:nvPr/>
          </p:nvSpPr>
          <p:spPr>
            <a:xfrm>
              <a:off x="335265" y="5317980"/>
              <a:ext cx="2377440" cy="584775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1544638" algn="l"/>
                </a:tabLst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6B6C6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in more than 180 countries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C3267F5-FC40-410A-BCEA-F31A24A0E95E}"/>
              </a:ext>
            </a:extLst>
          </p:cNvPr>
          <p:cNvGrpSpPr/>
          <p:nvPr/>
        </p:nvGrpSpPr>
        <p:grpSpPr>
          <a:xfrm>
            <a:off x="9255091" y="4155704"/>
            <a:ext cx="2733735" cy="1502166"/>
            <a:chOff x="9255091" y="4155704"/>
            <a:chExt cx="2733735" cy="150216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F27886-780D-41F1-89BC-DB144CC814F4}"/>
                </a:ext>
              </a:extLst>
            </p:cNvPr>
            <p:cNvSpPr/>
            <p:nvPr/>
          </p:nvSpPr>
          <p:spPr>
            <a:xfrm>
              <a:off x="9504144" y="5319316"/>
              <a:ext cx="2377440" cy="338554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1544638" algn="l"/>
                </a:tabLst>
                <a:defRPr/>
              </a:pP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and </a:t>
              </a: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profitable</a:t>
              </a: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 every year</a:t>
              </a:r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A5AE1AE5-5CCF-4B0F-9027-A983B6E5B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255091" y="4155704"/>
              <a:ext cx="1195940" cy="1195940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9A70923-C7A3-4FE3-A5A7-A507F62A5172}"/>
                </a:ext>
              </a:extLst>
            </p:cNvPr>
            <p:cNvSpPr/>
            <p:nvPr/>
          </p:nvSpPr>
          <p:spPr>
            <a:xfrm>
              <a:off x="10254795" y="4300658"/>
              <a:ext cx="1734031" cy="1015663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1" i="0" u="none" strike="noStrike" kern="1200" cap="none" spc="0" normalizeH="0" baseline="0" noProof="0" dirty="0">
                  <a:ln>
                    <a:noFill/>
                  </a:ln>
                  <a:solidFill>
                    <a:srgbClr val="DD8E26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Privately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1" i="0" u="none" strike="noStrike" kern="1200" cap="none" spc="0" normalizeH="0" baseline="0" noProof="0" dirty="0">
                  <a:ln>
                    <a:noFill/>
                  </a:ln>
                  <a:solidFill>
                    <a:srgbClr val="DD8E26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held</a:t>
              </a:r>
              <a:endPara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DD8E26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E0116CE-B57C-41F0-822E-4F4376440DF6}"/>
              </a:ext>
            </a:extLst>
          </p:cNvPr>
          <p:cNvGrpSpPr/>
          <p:nvPr/>
        </p:nvGrpSpPr>
        <p:grpSpPr>
          <a:xfrm>
            <a:off x="0" y="-1"/>
            <a:ext cx="12192000" cy="2743084"/>
            <a:chOff x="0" y="-1"/>
            <a:chExt cx="12192000" cy="274308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AAC890C-1BFF-424D-A2B6-D3817B991008}"/>
                </a:ext>
              </a:extLst>
            </p:cNvPr>
            <p:cNvSpPr/>
            <p:nvPr/>
          </p:nvSpPr>
          <p:spPr>
            <a:xfrm>
              <a:off x="0" y="-1"/>
              <a:ext cx="12192000" cy="2743083"/>
            </a:xfrm>
            <a:prstGeom prst="rect">
              <a:avLst/>
            </a:prstGeom>
            <a:solidFill>
              <a:srgbClr val="F0F8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3154A27-402E-41F6-B3E9-3894D86672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838" b="19418"/>
            <a:stretch/>
          </p:blipFill>
          <p:spPr>
            <a:xfrm>
              <a:off x="1367999" y="0"/>
              <a:ext cx="9456003" cy="2743083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BF3E992-2D69-4B9F-97D1-9BD28B8E28CD}"/>
              </a:ext>
            </a:extLst>
          </p:cNvPr>
          <p:cNvGrpSpPr/>
          <p:nvPr/>
        </p:nvGrpSpPr>
        <p:grpSpPr>
          <a:xfrm>
            <a:off x="-70497" y="65686"/>
            <a:ext cx="12262497" cy="2577307"/>
            <a:chOff x="-70497" y="65687"/>
            <a:chExt cx="12262497" cy="241786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BD49A81-91FB-495A-9EAF-8B91F20CCEE4}"/>
                </a:ext>
              </a:extLst>
            </p:cNvPr>
            <p:cNvSpPr/>
            <p:nvPr/>
          </p:nvSpPr>
          <p:spPr>
            <a:xfrm>
              <a:off x="-70497" y="65687"/>
              <a:ext cx="2067953" cy="6544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69863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1544638" algn="l"/>
                </a:tabLst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4B87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Headquarters</a:t>
              </a:r>
            </a:p>
            <a:p>
              <a:pPr marL="169863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1544638" algn="l"/>
                </a:tabLst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Natick, MA USA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C11CE51-541F-43C5-BBE2-557399B4BA55}"/>
                </a:ext>
              </a:extLst>
            </p:cNvPr>
            <p:cNvSpPr txBox="1"/>
            <p:nvPr/>
          </p:nvSpPr>
          <p:spPr>
            <a:xfrm>
              <a:off x="9601200" y="321345"/>
              <a:ext cx="2590800" cy="2162202"/>
            </a:xfrm>
            <a:prstGeom prst="rect">
              <a:avLst/>
            </a:prstGeom>
            <a:noFill/>
          </p:spPr>
          <p:txBody>
            <a:bodyPr wrap="square" numCol="2" spcCol="0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4B87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Europe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France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Germany 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Ireland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Italy 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Netherlands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Spain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Sweden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Switzerland</a:t>
              </a:r>
              <a:b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</a:b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UK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4B87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Asia-Pacific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Australia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China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India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Japan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Korea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D7C9F21-5BA4-494B-8683-1E3CEB4DDA0B}"/>
                </a:ext>
              </a:extLst>
            </p:cNvPr>
            <p:cNvSpPr txBox="1"/>
            <p:nvPr/>
          </p:nvSpPr>
          <p:spPr>
            <a:xfrm>
              <a:off x="1482732" y="961433"/>
              <a:ext cx="1605992" cy="1340238"/>
            </a:xfrm>
            <a:prstGeom prst="rect">
              <a:avLst/>
            </a:prstGeom>
            <a:noFill/>
          </p:spPr>
          <p:txBody>
            <a:bodyPr wrap="square" numCol="1" spcCol="0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4B87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North America</a:t>
              </a:r>
            </a:p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636569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United States</a:t>
              </a:r>
              <a:endPara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endParaRPr kumimoji="0" lang="it-IT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endParaRPr kumimoji="0" lang="it-IT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>
                  <a:tab pos="2400300" algn="l"/>
                </a:tabLst>
                <a:defRPr/>
              </a:pPr>
              <a:endParaRPr kumimoji="0" lang="it-IT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0F627AD-369C-46FF-9BFC-BE4CFDC87728}"/>
              </a:ext>
            </a:extLst>
          </p:cNvPr>
          <p:cNvGrpSpPr/>
          <p:nvPr/>
        </p:nvGrpSpPr>
        <p:grpSpPr>
          <a:xfrm>
            <a:off x="3497179" y="1013716"/>
            <a:ext cx="260684" cy="260684"/>
            <a:chOff x="3497179" y="1013716"/>
            <a:chExt cx="260684" cy="26068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C55E2E6-2B50-4481-98CE-65C4315038A3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11" name="Graphic 10" descr="Marker">
              <a:extLst>
                <a:ext uri="{FF2B5EF4-FFF2-40B4-BE49-F238E27FC236}">
                  <a16:creationId xmlns:a16="http://schemas.microsoft.com/office/drawing/2014/main" id="{D859A004-EF5A-49B6-8D3D-E58AC3F62D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64DF75F-270B-4878-8DC8-37A3BFC40480}"/>
              </a:ext>
            </a:extLst>
          </p:cNvPr>
          <p:cNvGrpSpPr/>
          <p:nvPr/>
        </p:nvGrpSpPr>
        <p:grpSpPr>
          <a:xfrm>
            <a:off x="3028024" y="714040"/>
            <a:ext cx="260684" cy="260684"/>
            <a:chOff x="3497179" y="1013716"/>
            <a:chExt cx="260684" cy="260684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1CAB126-8D8C-4BC8-9D0B-F7AFE8B98A4B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38" name="Graphic 37" descr="Marker">
              <a:extLst>
                <a:ext uri="{FF2B5EF4-FFF2-40B4-BE49-F238E27FC236}">
                  <a16:creationId xmlns:a16="http://schemas.microsoft.com/office/drawing/2014/main" id="{E6C5C7A8-D368-4650-AD29-DD5C99B78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42688F5-2145-4D7A-A910-390C08A793D5}"/>
              </a:ext>
            </a:extLst>
          </p:cNvPr>
          <p:cNvGrpSpPr/>
          <p:nvPr/>
        </p:nvGrpSpPr>
        <p:grpSpPr>
          <a:xfrm>
            <a:off x="5656264" y="259037"/>
            <a:ext cx="260684" cy="260684"/>
            <a:chOff x="3497179" y="1013716"/>
            <a:chExt cx="260684" cy="260684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7457C8B-9B37-45B1-A2CA-F37306B4878A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41" name="Graphic 40" descr="Marker">
              <a:extLst>
                <a:ext uri="{FF2B5EF4-FFF2-40B4-BE49-F238E27FC236}">
                  <a16:creationId xmlns:a16="http://schemas.microsoft.com/office/drawing/2014/main" id="{2C66C672-5920-4FB3-8949-A40888BE4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C89FE27-251E-46B6-91DA-1A96A136FAB7}"/>
              </a:ext>
            </a:extLst>
          </p:cNvPr>
          <p:cNvGrpSpPr/>
          <p:nvPr/>
        </p:nvGrpSpPr>
        <p:grpSpPr>
          <a:xfrm>
            <a:off x="7433801" y="1093551"/>
            <a:ext cx="260684" cy="260684"/>
            <a:chOff x="3497179" y="1013716"/>
            <a:chExt cx="260684" cy="260684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59C3231-483B-413F-A378-D6E2B197E06C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44" name="Graphic 43" descr="Marker">
              <a:extLst>
                <a:ext uri="{FF2B5EF4-FFF2-40B4-BE49-F238E27FC236}">
                  <a16:creationId xmlns:a16="http://schemas.microsoft.com/office/drawing/2014/main" id="{A33EAF3E-4CE2-44F8-8BF2-84B39ED76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24534BA-16D5-4EF1-929A-7F7996D9BF01}"/>
              </a:ext>
            </a:extLst>
          </p:cNvPr>
          <p:cNvGrpSpPr/>
          <p:nvPr/>
        </p:nvGrpSpPr>
        <p:grpSpPr>
          <a:xfrm>
            <a:off x="7428768" y="1377828"/>
            <a:ext cx="260684" cy="260684"/>
            <a:chOff x="3497179" y="1013716"/>
            <a:chExt cx="260684" cy="26068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9E25BEF-925D-45C0-AC6B-9A46B0867B70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47" name="Graphic 46" descr="Marker">
              <a:extLst>
                <a:ext uri="{FF2B5EF4-FFF2-40B4-BE49-F238E27FC236}">
                  <a16:creationId xmlns:a16="http://schemas.microsoft.com/office/drawing/2014/main" id="{EA768AB6-91A4-4F6E-AC99-F9D24F522E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4467685-5167-47DD-AD40-5821F722DA51}"/>
              </a:ext>
            </a:extLst>
          </p:cNvPr>
          <p:cNvGrpSpPr/>
          <p:nvPr/>
        </p:nvGrpSpPr>
        <p:grpSpPr>
          <a:xfrm>
            <a:off x="7342761" y="1150044"/>
            <a:ext cx="260684" cy="260684"/>
            <a:chOff x="3497179" y="1013716"/>
            <a:chExt cx="260684" cy="26068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59E9F45-7EB2-49DD-B32A-0C488E0622BE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50" name="Graphic 49" descr="Marker">
              <a:extLst>
                <a:ext uri="{FF2B5EF4-FFF2-40B4-BE49-F238E27FC236}">
                  <a16:creationId xmlns:a16="http://schemas.microsoft.com/office/drawing/2014/main" id="{C59A2F55-29F6-445A-AA59-8FCEE25D7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9D59F6AE-1346-492E-9044-B2538A29A443}"/>
              </a:ext>
            </a:extLst>
          </p:cNvPr>
          <p:cNvGrpSpPr/>
          <p:nvPr/>
        </p:nvGrpSpPr>
        <p:grpSpPr>
          <a:xfrm>
            <a:off x="8336675" y="955906"/>
            <a:ext cx="260684" cy="260684"/>
            <a:chOff x="3497179" y="1013716"/>
            <a:chExt cx="260684" cy="260684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E3B5310-4696-4A11-A173-0A738E543C6D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53" name="Graphic 52" descr="Marker">
              <a:extLst>
                <a:ext uri="{FF2B5EF4-FFF2-40B4-BE49-F238E27FC236}">
                  <a16:creationId xmlns:a16="http://schemas.microsoft.com/office/drawing/2014/main" id="{1B2A7CDE-161C-4222-B087-DBE49EFAE6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DA83F44-502F-4E21-930D-AC950112FA9A}"/>
              </a:ext>
            </a:extLst>
          </p:cNvPr>
          <p:cNvGrpSpPr/>
          <p:nvPr/>
        </p:nvGrpSpPr>
        <p:grpSpPr>
          <a:xfrm>
            <a:off x="8647336" y="849074"/>
            <a:ext cx="260684" cy="260684"/>
            <a:chOff x="3497179" y="1013716"/>
            <a:chExt cx="260684" cy="260684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1E21F258-2278-4AD1-A0A5-8E6632ECEBE9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56" name="Graphic 55" descr="Marker">
              <a:extLst>
                <a:ext uri="{FF2B5EF4-FFF2-40B4-BE49-F238E27FC236}">
                  <a16:creationId xmlns:a16="http://schemas.microsoft.com/office/drawing/2014/main" id="{5E42D495-A9C6-4AB3-8D0D-90A125128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4CEFAF9-D8F5-4923-A6CE-14DA31C1C9AE}"/>
              </a:ext>
            </a:extLst>
          </p:cNvPr>
          <p:cNvGrpSpPr/>
          <p:nvPr/>
        </p:nvGrpSpPr>
        <p:grpSpPr>
          <a:xfrm>
            <a:off x="8809606" y="718732"/>
            <a:ext cx="260684" cy="260684"/>
            <a:chOff x="3497179" y="1013716"/>
            <a:chExt cx="260684" cy="260684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55FEEFC-EA8D-42E8-9E08-68DEAAA2595B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59" name="Graphic 58" descr="Marker">
              <a:extLst>
                <a:ext uri="{FF2B5EF4-FFF2-40B4-BE49-F238E27FC236}">
                  <a16:creationId xmlns:a16="http://schemas.microsoft.com/office/drawing/2014/main" id="{CE6ABF21-878F-4794-89D2-C2D8E9F04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6238815-2943-44F0-8854-AA6C94176A74}"/>
              </a:ext>
            </a:extLst>
          </p:cNvPr>
          <p:cNvGrpSpPr/>
          <p:nvPr/>
        </p:nvGrpSpPr>
        <p:grpSpPr>
          <a:xfrm>
            <a:off x="6068270" y="474907"/>
            <a:ext cx="260684" cy="260684"/>
            <a:chOff x="3497179" y="1013716"/>
            <a:chExt cx="260684" cy="260684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1D8F93D-370A-484F-AFA3-251472EE4CDA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62" name="Graphic 61" descr="Marker">
              <a:extLst>
                <a:ext uri="{FF2B5EF4-FFF2-40B4-BE49-F238E27FC236}">
                  <a16:creationId xmlns:a16="http://schemas.microsoft.com/office/drawing/2014/main" id="{435A7930-3293-460B-9F72-E1E19A91B0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3916680-1E17-413D-A85B-6EE73C85E1BA}"/>
              </a:ext>
            </a:extLst>
          </p:cNvPr>
          <p:cNvGrpSpPr/>
          <p:nvPr/>
        </p:nvGrpSpPr>
        <p:grpSpPr>
          <a:xfrm>
            <a:off x="6138767" y="537323"/>
            <a:ext cx="260684" cy="260684"/>
            <a:chOff x="3497179" y="1013716"/>
            <a:chExt cx="260684" cy="260684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94918F5-1107-48A2-86D5-21861FFE0E70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65" name="Graphic 64" descr="Marker">
              <a:extLst>
                <a:ext uri="{FF2B5EF4-FFF2-40B4-BE49-F238E27FC236}">
                  <a16:creationId xmlns:a16="http://schemas.microsoft.com/office/drawing/2014/main" id="{5C5FF9CC-E463-4AF1-B02D-64DB8D6B9A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D3418350-4AB5-4473-A2E8-914E7643C56D}"/>
              </a:ext>
            </a:extLst>
          </p:cNvPr>
          <p:cNvGrpSpPr/>
          <p:nvPr/>
        </p:nvGrpSpPr>
        <p:grpSpPr>
          <a:xfrm>
            <a:off x="5814227" y="570949"/>
            <a:ext cx="260684" cy="260684"/>
            <a:chOff x="3497179" y="1013716"/>
            <a:chExt cx="260684" cy="260684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7A63F8A-AB6E-4823-AA34-DCFB6A3B1A18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68" name="Graphic 67" descr="Marker">
              <a:extLst>
                <a:ext uri="{FF2B5EF4-FFF2-40B4-BE49-F238E27FC236}">
                  <a16:creationId xmlns:a16="http://schemas.microsoft.com/office/drawing/2014/main" id="{71861949-F9B7-4E03-B1C7-53CA8687AE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7505BE6D-3696-4D10-BBA5-9BB22E0C9863}"/>
              </a:ext>
            </a:extLst>
          </p:cNvPr>
          <p:cNvGrpSpPr/>
          <p:nvPr/>
        </p:nvGrpSpPr>
        <p:grpSpPr>
          <a:xfrm>
            <a:off x="5906604" y="405631"/>
            <a:ext cx="260684" cy="260684"/>
            <a:chOff x="3497179" y="1013716"/>
            <a:chExt cx="260684" cy="260684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54229FD8-3844-4C23-A846-03472A1C4335}"/>
                </a:ext>
              </a:extLst>
            </p:cNvPr>
            <p:cNvSpPr/>
            <p:nvPr/>
          </p:nvSpPr>
          <p:spPr>
            <a:xfrm>
              <a:off x="3595593" y="1078803"/>
              <a:ext cx="63856" cy="619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pic>
          <p:nvPicPr>
            <p:cNvPr id="71" name="Graphic 70" descr="Marker">
              <a:extLst>
                <a:ext uri="{FF2B5EF4-FFF2-40B4-BE49-F238E27FC236}">
                  <a16:creationId xmlns:a16="http://schemas.microsoft.com/office/drawing/2014/main" id="{5637A279-FB18-49F3-B2C3-32F1CA3B6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497179" y="1013716"/>
              <a:ext cx="260684" cy="2606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559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723ABFB-468A-4255-957A-4B558052CA51}"/>
              </a:ext>
            </a:extLst>
          </p:cNvPr>
          <p:cNvGraphicFramePr>
            <a:graphicFrameLocks noGrp="1"/>
          </p:cNvGraphicFramePr>
          <p:nvPr/>
        </p:nvGraphicFramePr>
        <p:xfrm>
          <a:off x="0" y="1005839"/>
          <a:ext cx="12192000" cy="5373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29921838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740531724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1287018519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359402492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1354349824"/>
                    </a:ext>
                  </a:extLst>
                </a:gridCol>
              </a:tblGrid>
              <a:tr h="1791063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Aerospace and Defense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Automotive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Biological Sciences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Biotech and Pharmaceutical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Communications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560317"/>
                  </a:ext>
                </a:extLst>
              </a:tr>
              <a:tr h="1791063">
                <a:tc>
                  <a:txBody>
                    <a:bodyPr/>
                    <a:lstStyle/>
                    <a:p>
                      <a:pPr marL="0" marR="0" lvl="0" indent="0" algn="ctr" defTabSz="9166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Electronics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66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Energy Production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66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Financial Services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66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Industrial Machinery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66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Medical Devices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230818"/>
                  </a:ext>
                </a:extLst>
              </a:tr>
              <a:tr h="1791063">
                <a:tc>
                  <a:txBody>
                    <a:bodyPr/>
                    <a:lstStyle/>
                    <a:p>
                      <a:pPr marL="0" marR="0" lvl="0" indent="0" algn="ctr" defTabSz="9166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Metals, Materials, Mining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66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Neuroscience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66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Railway Systems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66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Semiconductors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66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Software and Internet</a:t>
                      </a:r>
                    </a:p>
                  </a:txBody>
                  <a:tcPr anchor="b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3181234"/>
                  </a:ext>
                </a:extLst>
              </a:tr>
            </a:tbl>
          </a:graphicData>
        </a:graphic>
      </p:graphicFrame>
      <p:pic>
        <p:nvPicPr>
          <p:cNvPr id="1026" name="Picture 2" descr="https://www.mathworks.com/content/mathworks/www/en/solutions/industrial-automation-machinery/process-automation-systems-industrial-controls/_jcr_content/mainParsys/column_0/1/column_0/2/thumbnail.img.jpg/1481295320875.jpg">
            <a:extLst>
              <a:ext uri="{FF2B5EF4-FFF2-40B4-BE49-F238E27FC236}">
                <a16:creationId xmlns:a16="http://schemas.microsoft.com/office/drawing/2014/main" id="{2FE24124-47EC-4C9C-89D8-81B85B11BC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5555"/>
          <a:stretch/>
        </p:blipFill>
        <p:spPr bwMode="auto">
          <a:xfrm>
            <a:off x="7569654" y="3032759"/>
            <a:ext cx="1920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D815E1-E3C9-42CC-8A02-313374C5C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7" y="301835"/>
            <a:ext cx="1651000" cy="679450"/>
          </a:xfrm>
        </p:spPr>
        <p:txBody>
          <a:bodyPr/>
          <a:lstStyle/>
          <a:p>
            <a:r>
              <a:rPr lang="en-US" dirty="0"/>
              <a:t>Our Customers / </a:t>
            </a:r>
            <a:r>
              <a:rPr lang="en-US" dirty="0">
                <a:solidFill>
                  <a:srgbClr val="004B87"/>
                </a:solidFill>
              </a:rPr>
              <a:t>Key</a:t>
            </a:r>
            <a:r>
              <a:rPr lang="en-US" dirty="0"/>
              <a:t> </a:t>
            </a:r>
            <a:r>
              <a:rPr lang="en-US" dirty="0">
                <a:solidFill>
                  <a:srgbClr val="004B87"/>
                </a:solidFill>
              </a:rPr>
              <a:t>Industries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F75EB0-D066-4326-99F0-001CAC206C7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4" t="651" r="74" b="1630"/>
          <a:stretch/>
        </p:blipFill>
        <p:spPr>
          <a:xfrm>
            <a:off x="269937" y="1243675"/>
            <a:ext cx="1920240" cy="1280160"/>
          </a:xfrm>
          <a:prstGeom prst="rect">
            <a:avLst/>
          </a:prstGeom>
        </p:spPr>
      </p:pic>
      <p:pic>
        <p:nvPicPr>
          <p:cNvPr id="8" name="Picture 7" descr="http://www.subaru-global.com/ebrochure/Forester/2018my/HUEN/mobile/assets/images/eyesight/eyesight_01.jpg">
            <a:extLst>
              <a:ext uri="{FF2B5EF4-FFF2-40B4-BE49-F238E27FC236}">
                <a16:creationId xmlns:a16="http://schemas.microsoft.com/office/drawing/2014/main" id="{6A0D8F8B-4A20-4BD9-978D-C309ADFE5A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6" r="8906" b="9249"/>
          <a:stretch/>
        </p:blipFill>
        <p:spPr bwMode="auto">
          <a:xfrm>
            <a:off x="2699657" y="1243675"/>
            <a:ext cx="1920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4DC3DF-5123-428C-ADA6-D12DF6536FC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81" b="11985"/>
          <a:stretch/>
        </p:blipFill>
        <p:spPr>
          <a:xfrm>
            <a:off x="269937" y="3032759"/>
            <a:ext cx="1920240" cy="1280160"/>
          </a:xfrm>
          <a:prstGeom prst="rect">
            <a:avLst/>
          </a:prstGeom>
        </p:spPr>
      </p:pic>
      <p:pic>
        <p:nvPicPr>
          <p:cNvPr id="11" name="Picture 2" descr="Image result for site:mathworks.com carnegie">
            <a:extLst>
              <a:ext uri="{FF2B5EF4-FFF2-40B4-BE49-F238E27FC236}">
                <a16:creationId xmlns:a16="http://schemas.microsoft.com/office/drawing/2014/main" id="{3B95945B-79EC-4C9C-81F9-0FEB5289B2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3" r="7813"/>
          <a:stretch/>
        </p:blipFill>
        <p:spPr bwMode="auto">
          <a:xfrm>
            <a:off x="2699657" y="3032759"/>
            <a:ext cx="1920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4198FF2-D760-49D8-853C-E0484692B8C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935" t="781" r="935" b="9787"/>
          <a:stretch/>
        </p:blipFill>
        <p:spPr>
          <a:xfrm>
            <a:off x="7569654" y="4837700"/>
            <a:ext cx="1920240" cy="1280160"/>
          </a:xfrm>
          <a:prstGeom prst="rect">
            <a:avLst/>
          </a:prstGeom>
        </p:spPr>
      </p:pic>
      <p:pic>
        <p:nvPicPr>
          <p:cNvPr id="5122" name="Picture 2" descr="Image result for financial trader screens">
            <a:extLst>
              <a:ext uri="{FF2B5EF4-FFF2-40B4-BE49-F238E27FC236}">
                <a16:creationId xmlns:a16="http://schemas.microsoft.com/office/drawing/2014/main" id="{12E538C1-21C5-48E1-9AD4-C41786978B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 bwMode="auto">
          <a:xfrm>
            <a:off x="5129377" y="3032759"/>
            <a:ext cx="1920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www.mathworks.com/content/mathworks/www/en/solutions/biological-sciences/jcr:content/mainParsys/column_0/1/feature_0/items/item_1.adapt.full.medium.jpg/1521698247146.jpg">
            <a:extLst>
              <a:ext uri="{FF2B5EF4-FFF2-40B4-BE49-F238E27FC236}">
                <a16:creationId xmlns:a16="http://schemas.microsoft.com/office/drawing/2014/main" id="{45D85A3F-0E97-4E20-B5CD-C1D92526AE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3" t="-371" r="32667" b="371"/>
          <a:stretch/>
        </p:blipFill>
        <p:spPr bwMode="auto">
          <a:xfrm>
            <a:off x="5129377" y="1243675"/>
            <a:ext cx="1920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Image result">
            <a:extLst>
              <a:ext uri="{FF2B5EF4-FFF2-40B4-BE49-F238E27FC236}">
                <a16:creationId xmlns:a16="http://schemas.microsoft.com/office/drawing/2014/main" id="{56C9D2E6-1FA6-46E9-8B9B-28481FE898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 bwMode="auto">
          <a:xfrm>
            <a:off x="7569654" y="1243675"/>
            <a:ext cx="1920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www.mathworks.com/content/mathworks/www/en/solutions/jcr:content/mainParsys/column_1/1/columns_copy/3/panel_copy/headerImage.adapt.full.medium.jpg/1527777987704.jpg">
            <a:extLst>
              <a:ext uri="{FF2B5EF4-FFF2-40B4-BE49-F238E27FC236}">
                <a16:creationId xmlns:a16="http://schemas.microsoft.com/office/drawing/2014/main" id="{0D638840-59DF-4E6B-A35B-B8A74A7017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" t="287" r="15121" b="-287"/>
          <a:stretch/>
        </p:blipFill>
        <p:spPr bwMode="auto">
          <a:xfrm>
            <a:off x="10023679" y="3032759"/>
            <a:ext cx="1920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Image result for offshore drilling rig">
            <a:extLst>
              <a:ext uri="{FF2B5EF4-FFF2-40B4-BE49-F238E27FC236}">
                <a16:creationId xmlns:a16="http://schemas.microsoft.com/office/drawing/2014/main" id="{91315E67-D0E0-4AB8-A0D7-1E984DBB27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4" r="7734"/>
          <a:stretch/>
        </p:blipFill>
        <p:spPr bwMode="auto">
          <a:xfrm>
            <a:off x="269937" y="4837700"/>
            <a:ext cx="1920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Brain mapping">
            <a:extLst>
              <a:ext uri="{FF2B5EF4-FFF2-40B4-BE49-F238E27FC236}">
                <a16:creationId xmlns:a16="http://schemas.microsoft.com/office/drawing/2014/main" id="{9311DE12-044E-4D34-A98A-746F05DA53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3" r="7813"/>
          <a:stretch/>
        </p:blipFill>
        <p:spPr bwMode="auto">
          <a:xfrm>
            <a:off x="2699657" y="4837700"/>
            <a:ext cx="1920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Image result for site:mathworks.com railway">
            <a:extLst>
              <a:ext uri="{FF2B5EF4-FFF2-40B4-BE49-F238E27FC236}">
                <a16:creationId xmlns:a16="http://schemas.microsoft.com/office/drawing/2014/main" id="{B68A72DC-3D7F-4C66-9728-63BD0FB239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" t="20381" r="24689" b="13072"/>
          <a:stretch/>
        </p:blipFill>
        <p:spPr bwMode="auto">
          <a:xfrm>
            <a:off x="5129377" y="4837700"/>
            <a:ext cx="1920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 descr="Image result for site:mathworks.com communications">
            <a:extLst>
              <a:ext uri="{FF2B5EF4-FFF2-40B4-BE49-F238E27FC236}">
                <a16:creationId xmlns:a16="http://schemas.microsoft.com/office/drawing/2014/main" id="{7983170E-ABE9-4BFF-B843-1349B3F685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" r="31"/>
          <a:stretch/>
        </p:blipFill>
        <p:spPr bwMode="auto">
          <a:xfrm>
            <a:off x="10023679" y="1243675"/>
            <a:ext cx="1920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94CE1D7-02FB-439B-A55A-A61FD4B8F227}"/>
              </a:ext>
            </a:extLst>
          </p:cNvPr>
          <p:cNvPicPr>
            <a:picLocks noChangeAspect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" b="66"/>
          <a:stretch/>
        </p:blipFill>
        <p:spPr>
          <a:xfrm>
            <a:off x="10023679" y="4837700"/>
            <a:ext cx="1920240" cy="128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395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ormulaOne_RoboBoat_RoboCup">
            <a:hlinkClick r:id="" action="ppaction://media"/>
            <a:extLst>
              <a:ext uri="{FF2B5EF4-FFF2-40B4-BE49-F238E27FC236}">
                <a16:creationId xmlns:a16="http://schemas.microsoft.com/office/drawing/2014/main" id="{2DD5CB69-B628-4E02-90A4-E39BC0DF65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4554" b="10111"/>
          <a:stretch/>
        </p:blipFill>
        <p:spPr>
          <a:xfrm>
            <a:off x="0" y="1005840"/>
            <a:ext cx="12192000" cy="5852160"/>
          </a:xfrm>
          <a:prstGeom prst="rect">
            <a:avLst/>
          </a:prstGeom>
        </p:spPr>
      </p:pic>
      <p:pic>
        <p:nvPicPr>
          <p:cNvPr id="1026" name="Picture 2" descr="Image result for formula student germany 2016">
            <a:extLst>
              <a:ext uri="{FF2B5EF4-FFF2-40B4-BE49-F238E27FC236}">
                <a16:creationId xmlns:a16="http://schemas.microsoft.com/office/drawing/2014/main" id="{F4394C91-C6A9-4C17-83F0-0119702A20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67"/>
          <a:stretch/>
        </p:blipFill>
        <p:spPr bwMode="auto">
          <a:xfrm>
            <a:off x="0" y="1005840"/>
            <a:ext cx="12192000" cy="585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007802-5BFF-4EBF-8763-EC1C025D4149}"/>
              </a:ext>
            </a:extLst>
          </p:cNvPr>
          <p:cNvSpPr txBox="1"/>
          <p:nvPr/>
        </p:nvSpPr>
        <p:spPr>
          <a:xfrm>
            <a:off x="182880" y="1188720"/>
            <a:ext cx="4572000" cy="157992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solidFill>
              <a:schemeClr val="tx1"/>
            </a:solidFill>
          </a:ln>
        </p:spPr>
        <p:txBody>
          <a:bodyPr wrap="square" lIns="182880" tIns="182880" rIns="182880" bIns="18288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Sponsored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A9E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44 competitions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and provided software to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A9E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2800 teams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 2020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Fields include automotive, aerospace, biotech, programming, and robotics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7C586A-FDD6-4977-9EFC-BB828AB3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34950"/>
            <a:ext cx="2743200" cy="679450"/>
          </a:xfrm>
        </p:spPr>
        <p:txBody>
          <a:bodyPr/>
          <a:lstStyle/>
          <a:p>
            <a:r>
              <a:rPr lang="en-US" dirty="0"/>
              <a:t>Education / </a:t>
            </a:r>
            <a:r>
              <a:rPr lang="en-US" dirty="0">
                <a:solidFill>
                  <a:srgbClr val="004B87"/>
                </a:solidFill>
              </a:rPr>
              <a:t>Student Competitions</a:t>
            </a:r>
          </a:p>
        </p:txBody>
      </p:sp>
    </p:spTree>
    <p:extLst>
      <p:ext uri="{BB962C8B-B14F-4D97-AF65-F5344CB8AC3E}">
        <p14:creationId xmlns:p14="http://schemas.microsoft.com/office/powerpoint/2010/main" val="411314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95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802277" y="6593328"/>
            <a:ext cx="170180" cy="1708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330"/>
              </a:lnSpc>
            </a:pPr>
            <a:r>
              <a:rPr sz="1200" b="1" spc="-5" dirty="0">
                <a:solidFill>
                  <a:srgbClr val="125587"/>
                </a:solidFill>
                <a:latin typeface="Arial"/>
                <a:cs typeface="Arial"/>
              </a:rPr>
              <a:t>12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79339" y="72360"/>
            <a:ext cx="1252680" cy="266144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0" y="1286"/>
            <a:ext cx="12192000" cy="6856730"/>
            <a:chOff x="0" y="1286"/>
            <a:chExt cx="12192000" cy="6856730"/>
          </a:xfrm>
        </p:grpSpPr>
        <p:sp>
          <p:nvSpPr>
            <p:cNvPr id="5" name="object 5"/>
            <p:cNvSpPr/>
            <p:nvPr/>
          </p:nvSpPr>
          <p:spPr>
            <a:xfrm>
              <a:off x="227826" y="176520"/>
              <a:ext cx="10299065" cy="212090"/>
            </a:xfrm>
            <a:custGeom>
              <a:avLst/>
              <a:gdLst/>
              <a:ahLst/>
              <a:cxnLst/>
              <a:rect l="l" t="t" r="r" b="b"/>
              <a:pathLst>
                <a:path w="10299065" h="212090">
                  <a:moveTo>
                    <a:pt x="10298735" y="0"/>
                  </a:moveTo>
                  <a:lnTo>
                    <a:pt x="0" y="0"/>
                  </a:lnTo>
                  <a:lnTo>
                    <a:pt x="0" y="211499"/>
                  </a:lnTo>
                  <a:lnTo>
                    <a:pt x="1235" y="211499"/>
                  </a:lnTo>
                </a:path>
              </a:pathLst>
            </a:custGeom>
            <a:ln w="12699">
              <a:solidFill>
                <a:srgbClr val="12558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286"/>
              <a:ext cx="12191999" cy="6856712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0300077" y="6547936"/>
            <a:ext cx="1642110" cy="17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solidFill>
                  <a:srgbClr val="FFFFFF"/>
                </a:solidFill>
                <a:latin typeface="Arial MT"/>
                <a:cs typeface="Arial MT"/>
              </a:rPr>
              <a:t>©</a:t>
            </a:r>
            <a:r>
              <a:rPr sz="10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000" spc="-5" dirty="0">
                <a:solidFill>
                  <a:srgbClr val="FFFFFF"/>
                </a:solidFill>
                <a:latin typeface="Arial MT"/>
                <a:cs typeface="Arial MT"/>
              </a:rPr>
              <a:t>2019</a:t>
            </a:r>
            <a:r>
              <a:rPr sz="10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000" spc="-5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10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000" spc="-5" dirty="0">
                <a:solidFill>
                  <a:srgbClr val="FFFFFF"/>
                </a:solidFill>
                <a:latin typeface="Arial MT"/>
                <a:cs typeface="Arial MT"/>
              </a:rPr>
              <a:t>MathWorks,</a:t>
            </a:r>
            <a:r>
              <a:rPr sz="10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000" spc="-5" dirty="0">
                <a:solidFill>
                  <a:srgbClr val="FFFFFF"/>
                </a:solidFill>
                <a:latin typeface="Arial MT"/>
                <a:cs typeface="Arial MT"/>
              </a:rPr>
              <a:t>Inc.</a:t>
            </a:r>
            <a:endParaRPr sz="1000">
              <a:latin typeface="Arial MT"/>
              <a:cs typeface="Arial MT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141138"/>
            <a:ext cx="12192000" cy="4974590"/>
            <a:chOff x="0" y="141138"/>
            <a:chExt cx="12192000" cy="4974590"/>
          </a:xfrm>
        </p:grpSpPr>
        <p:sp>
          <p:nvSpPr>
            <p:cNvPr id="9" name="object 9"/>
            <p:cNvSpPr/>
            <p:nvPr/>
          </p:nvSpPr>
          <p:spPr>
            <a:xfrm>
              <a:off x="0" y="4348076"/>
              <a:ext cx="12192000" cy="57150"/>
            </a:xfrm>
            <a:custGeom>
              <a:avLst/>
              <a:gdLst/>
              <a:ahLst/>
              <a:cxnLst/>
              <a:rect l="l" t="t" r="r" b="b"/>
              <a:pathLst>
                <a:path w="12192000" h="57150">
                  <a:moveTo>
                    <a:pt x="0" y="57149"/>
                  </a:moveTo>
                  <a:lnTo>
                    <a:pt x="0" y="0"/>
                  </a:lnTo>
                  <a:lnTo>
                    <a:pt x="12191999" y="0"/>
                  </a:lnTo>
                  <a:lnTo>
                    <a:pt x="12191999" y="57149"/>
                  </a:lnTo>
                  <a:lnTo>
                    <a:pt x="0" y="57149"/>
                  </a:lnTo>
                  <a:close/>
                </a:path>
              </a:pathLst>
            </a:custGeom>
            <a:solidFill>
              <a:srgbClr val="A5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330730" y="141138"/>
              <a:ext cx="1620664" cy="32059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686800" y="2743199"/>
              <a:ext cx="2742759" cy="2372486"/>
            </a:xfrm>
            <a:prstGeom prst="rect">
              <a:avLst/>
            </a:prstGeom>
          </p:spPr>
        </p:pic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987425" y="1755648"/>
            <a:ext cx="928433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0" spc="-60" dirty="0">
                <a:solidFill>
                  <a:srgbClr val="125587"/>
                </a:solidFill>
                <a:latin typeface="Arial MT"/>
                <a:cs typeface="Arial MT"/>
              </a:rPr>
              <a:t>MATLAB</a:t>
            </a:r>
            <a:r>
              <a:rPr sz="4400" b="0" spc="-3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4400" b="0" spc="-5" dirty="0">
                <a:solidFill>
                  <a:srgbClr val="125587"/>
                </a:solidFill>
                <a:latin typeface="Arial MT"/>
                <a:cs typeface="Arial MT"/>
              </a:rPr>
              <a:t>and</a:t>
            </a:r>
            <a:r>
              <a:rPr sz="4400" b="0" spc="-2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4400" b="0" spc="-10" dirty="0">
                <a:solidFill>
                  <a:srgbClr val="125587"/>
                </a:solidFill>
                <a:latin typeface="Arial MT"/>
                <a:cs typeface="Arial MT"/>
              </a:rPr>
              <a:t>Simulink</a:t>
            </a:r>
            <a:r>
              <a:rPr sz="4400" b="0" spc="-3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4400" b="0" spc="-5" dirty="0">
                <a:solidFill>
                  <a:srgbClr val="125587"/>
                </a:solidFill>
                <a:latin typeface="Arial MT"/>
                <a:cs typeface="Arial MT"/>
              </a:rPr>
              <a:t>with</a:t>
            </a:r>
            <a:r>
              <a:rPr sz="4400" b="0" spc="-3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4400" b="0" spc="-5" dirty="0">
                <a:solidFill>
                  <a:srgbClr val="125587"/>
                </a:solidFill>
                <a:latin typeface="Arial MT"/>
                <a:cs typeface="Arial MT"/>
              </a:rPr>
              <a:t>Hardware</a:t>
            </a:r>
            <a:endParaRPr sz="4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2627" y="468376"/>
            <a:ext cx="698627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Hardware</a:t>
            </a:r>
            <a:r>
              <a:rPr sz="2800" b="0" spc="-2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dirty="0">
                <a:solidFill>
                  <a:srgbClr val="125587"/>
                </a:solidFill>
                <a:latin typeface="Arial MT"/>
                <a:cs typeface="Arial MT"/>
              </a:rPr>
              <a:t>support</a:t>
            </a:r>
            <a:r>
              <a:rPr sz="2800" b="0" spc="-2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for</a:t>
            </a:r>
            <a:r>
              <a:rPr sz="2800" b="0" spc="-25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40" dirty="0">
                <a:solidFill>
                  <a:srgbClr val="125587"/>
                </a:solidFill>
                <a:latin typeface="Arial MT"/>
                <a:cs typeface="Arial MT"/>
              </a:rPr>
              <a:t>MATLAB</a:t>
            </a:r>
            <a:r>
              <a:rPr sz="2800" b="0" spc="-2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and</a:t>
            </a:r>
            <a:r>
              <a:rPr sz="2800" b="0" spc="-20" dirty="0">
                <a:solidFill>
                  <a:srgbClr val="125587"/>
                </a:solidFill>
                <a:latin typeface="Arial MT"/>
                <a:cs typeface="Arial MT"/>
              </a:rPr>
              <a:t> </a:t>
            </a:r>
            <a:r>
              <a:rPr sz="2800" b="0" spc="-5" dirty="0">
                <a:solidFill>
                  <a:srgbClr val="125587"/>
                </a:solidFill>
                <a:latin typeface="Arial MT"/>
                <a:cs typeface="Arial MT"/>
              </a:rPr>
              <a:t>Simulink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0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07045" y="1554581"/>
            <a:ext cx="7779384" cy="3688079"/>
          </a:xfrm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331470" indent="-310515">
              <a:lnSpc>
                <a:spcPct val="100000"/>
              </a:lnSpc>
              <a:spcBef>
                <a:spcPts val="560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31470" algn="l"/>
                <a:tab pos="332105" algn="l"/>
              </a:tabLst>
            </a:pPr>
            <a:r>
              <a:rPr sz="2400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 MT"/>
                <a:cs typeface="Arial MT"/>
                <a:hlinkClick r:id="rId3"/>
              </a:rPr>
              <a:t>https://se.mathworks.com/hardware-support/home.html</a:t>
            </a:r>
            <a:endParaRPr sz="2400">
              <a:latin typeface="Arial MT"/>
              <a:cs typeface="Arial MT"/>
            </a:endParaRPr>
          </a:p>
          <a:p>
            <a:pPr marL="331470" indent="-316230">
              <a:lnSpc>
                <a:spcPct val="100000"/>
              </a:lnSpc>
              <a:spcBef>
                <a:spcPts val="390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31470" algn="l"/>
                <a:tab pos="332105" algn="l"/>
              </a:tabLst>
            </a:pPr>
            <a:r>
              <a:rPr sz="2000" spc="-5" dirty="0">
                <a:latin typeface="Arial MT"/>
                <a:cs typeface="Arial MT"/>
              </a:rPr>
              <a:t>High</a:t>
            </a:r>
            <a:r>
              <a:rPr sz="2000" spc="-35" dirty="0">
                <a:latin typeface="Arial MT"/>
                <a:cs typeface="Arial MT"/>
              </a:rPr>
              <a:t> </a:t>
            </a:r>
            <a:r>
              <a:rPr sz="2000" spc="-5" dirty="0">
                <a:latin typeface="Arial MT"/>
                <a:cs typeface="Arial MT"/>
              </a:rPr>
              <a:t>level</a:t>
            </a:r>
            <a:r>
              <a:rPr sz="2000" spc="-35" dirty="0">
                <a:latin typeface="Arial MT"/>
                <a:cs typeface="Arial MT"/>
              </a:rPr>
              <a:t> </a:t>
            </a:r>
            <a:r>
              <a:rPr sz="2000" spc="-5" dirty="0">
                <a:latin typeface="Arial MT"/>
                <a:cs typeface="Arial MT"/>
              </a:rPr>
              <a:t>programming</a:t>
            </a:r>
            <a:endParaRPr sz="2000">
              <a:latin typeface="Arial MT"/>
              <a:cs typeface="Arial MT"/>
            </a:endParaRPr>
          </a:p>
          <a:p>
            <a:pPr marL="732790" lvl="1" indent="-298450">
              <a:lnSpc>
                <a:spcPct val="100000"/>
              </a:lnSpc>
              <a:spcBef>
                <a:spcPts val="310"/>
              </a:spcBef>
              <a:buClr>
                <a:srgbClr val="125587"/>
              </a:buClr>
              <a:buChar char="–"/>
              <a:tabLst>
                <a:tab pos="732790" algn="l"/>
                <a:tab pos="733425" algn="l"/>
              </a:tabLst>
            </a:pPr>
            <a:r>
              <a:rPr sz="1600" spc="-5" dirty="0">
                <a:latin typeface="Arial MT"/>
                <a:cs typeface="Arial MT"/>
              </a:rPr>
              <a:t>HW</a:t>
            </a:r>
            <a:r>
              <a:rPr sz="1600" spc="-35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models</a:t>
            </a:r>
            <a:r>
              <a:rPr sz="1600" spc="-3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available</a:t>
            </a:r>
            <a:endParaRPr sz="1600">
              <a:latin typeface="Arial MT"/>
              <a:cs typeface="Arial MT"/>
            </a:endParaRPr>
          </a:p>
          <a:p>
            <a:pPr marL="732790" lvl="1" indent="-298450">
              <a:lnSpc>
                <a:spcPct val="100000"/>
              </a:lnSpc>
              <a:spcBef>
                <a:spcPts val="405"/>
              </a:spcBef>
              <a:buClr>
                <a:srgbClr val="125587"/>
              </a:buClr>
              <a:buChar char="–"/>
              <a:tabLst>
                <a:tab pos="732790" algn="l"/>
                <a:tab pos="733425" algn="l"/>
              </a:tabLst>
            </a:pPr>
            <a:r>
              <a:rPr sz="1600" spc="-55" dirty="0">
                <a:latin typeface="Arial MT"/>
                <a:cs typeface="Arial MT"/>
              </a:rPr>
              <a:t>You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just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need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to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know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to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code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in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25" dirty="0">
                <a:latin typeface="Arial MT"/>
                <a:cs typeface="Arial MT"/>
              </a:rPr>
              <a:t>MATLAB</a:t>
            </a:r>
            <a:endParaRPr sz="1600">
              <a:latin typeface="Arial MT"/>
              <a:cs typeface="Arial MT"/>
            </a:endParaRPr>
          </a:p>
          <a:p>
            <a:pPr marL="331470" indent="-319405">
              <a:lnSpc>
                <a:spcPct val="100000"/>
              </a:lnSpc>
              <a:spcBef>
                <a:spcPts val="390"/>
              </a:spcBef>
              <a:buClr>
                <a:srgbClr val="125587"/>
              </a:buClr>
              <a:buFont typeface="Lucida Sans Unicode"/>
              <a:buChar char="▪"/>
              <a:tabLst>
                <a:tab pos="331470" algn="l"/>
                <a:tab pos="332105" algn="l"/>
              </a:tabLst>
            </a:pPr>
            <a:r>
              <a:rPr sz="2000" spc="-5" dirty="0">
                <a:latin typeface="Arial MT"/>
                <a:cs typeface="Arial MT"/>
              </a:rPr>
              <a:t>Compatibility</a:t>
            </a:r>
            <a:endParaRPr sz="2000">
              <a:latin typeface="Arial MT"/>
              <a:cs typeface="Arial MT"/>
            </a:endParaRPr>
          </a:p>
          <a:p>
            <a:pPr marL="732790" lvl="1" indent="-273050">
              <a:lnSpc>
                <a:spcPct val="100000"/>
              </a:lnSpc>
              <a:spcBef>
                <a:spcPts val="465"/>
              </a:spcBef>
              <a:buClr>
                <a:srgbClr val="125587"/>
              </a:buClr>
              <a:buChar char="–"/>
              <a:tabLst>
                <a:tab pos="732790" algn="l"/>
                <a:tab pos="733425" algn="l"/>
              </a:tabLst>
            </a:pPr>
            <a:r>
              <a:rPr sz="1600" spc="-5" dirty="0">
                <a:latin typeface="Arial MT"/>
                <a:cs typeface="Arial MT"/>
              </a:rPr>
              <a:t>Automatically</a:t>
            </a:r>
            <a:r>
              <a:rPr sz="1600" spc="-25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converts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code</a:t>
            </a:r>
            <a:r>
              <a:rPr sz="1600" spc="-2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to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native</a:t>
            </a:r>
            <a:endParaRPr sz="1600">
              <a:latin typeface="Arial MT"/>
              <a:cs typeface="Arial MT"/>
            </a:endParaRPr>
          </a:p>
          <a:p>
            <a:pPr marL="732790" lvl="1" indent="-273050">
              <a:lnSpc>
                <a:spcPct val="100000"/>
              </a:lnSpc>
              <a:spcBef>
                <a:spcPts val="405"/>
              </a:spcBef>
              <a:buClr>
                <a:srgbClr val="125587"/>
              </a:buClr>
              <a:buChar char="–"/>
              <a:tabLst>
                <a:tab pos="732790" algn="l"/>
                <a:tab pos="733425" algn="l"/>
              </a:tabLst>
            </a:pPr>
            <a:r>
              <a:rPr sz="1600" spc="-5" dirty="0">
                <a:latin typeface="Arial MT"/>
                <a:cs typeface="Arial MT"/>
              </a:rPr>
              <a:t>Loads</a:t>
            </a:r>
            <a:r>
              <a:rPr sz="1600" spc="-2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all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the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required</a:t>
            </a:r>
            <a:r>
              <a:rPr sz="1600" spc="-2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drivers</a:t>
            </a:r>
            <a:endParaRPr sz="1600">
              <a:latin typeface="Arial MT"/>
              <a:cs typeface="Arial MT"/>
            </a:endParaRPr>
          </a:p>
          <a:p>
            <a:pPr marL="732790" lvl="1" indent="-273050">
              <a:lnSpc>
                <a:spcPct val="100000"/>
              </a:lnSpc>
              <a:spcBef>
                <a:spcPts val="405"/>
              </a:spcBef>
              <a:buClr>
                <a:srgbClr val="125587"/>
              </a:buClr>
              <a:buChar char="–"/>
              <a:tabLst>
                <a:tab pos="732790" algn="l"/>
                <a:tab pos="733425" algn="l"/>
              </a:tabLst>
            </a:pPr>
            <a:r>
              <a:rPr sz="1600" spc="-5" dirty="0">
                <a:latin typeface="Arial MT"/>
                <a:cs typeface="Arial MT"/>
              </a:rPr>
              <a:t>Deployment</a:t>
            </a:r>
            <a:r>
              <a:rPr sz="1600" spc="-3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in</a:t>
            </a:r>
            <a:r>
              <a:rPr sz="1600" spc="-25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several</a:t>
            </a:r>
            <a:r>
              <a:rPr sz="1600" spc="-2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ways</a:t>
            </a:r>
            <a:endParaRPr sz="1600">
              <a:latin typeface="Arial MT"/>
              <a:cs typeface="Arial MT"/>
            </a:endParaRPr>
          </a:p>
          <a:p>
            <a:pPr marL="331470" indent="-316230">
              <a:lnSpc>
                <a:spcPct val="100000"/>
              </a:lnSpc>
              <a:spcBef>
                <a:spcPts val="1370"/>
              </a:spcBef>
              <a:buClr>
                <a:srgbClr val="125587"/>
              </a:buClr>
              <a:buSzPct val="75000"/>
              <a:buFont typeface="Lucida Sans Unicode"/>
              <a:buChar char="▪"/>
              <a:tabLst>
                <a:tab pos="331470" algn="l"/>
                <a:tab pos="332105" algn="l"/>
              </a:tabLst>
            </a:pPr>
            <a:r>
              <a:rPr sz="2000" spc="-5" dirty="0">
                <a:latin typeface="Arial MT"/>
                <a:cs typeface="Arial MT"/>
              </a:rPr>
              <a:t>Supports</a:t>
            </a:r>
            <a:r>
              <a:rPr sz="2000" spc="-30" dirty="0">
                <a:latin typeface="Arial MT"/>
                <a:cs typeface="Arial MT"/>
              </a:rPr>
              <a:t> </a:t>
            </a:r>
            <a:r>
              <a:rPr sz="2000" spc="-5" dirty="0">
                <a:latin typeface="Arial MT"/>
                <a:cs typeface="Arial MT"/>
              </a:rPr>
              <a:t>wide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range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spc="-5" dirty="0">
                <a:latin typeface="Arial MT"/>
                <a:cs typeface="Arial MT"/>
              </a:rPr>
              <a:t>of</a:t>
            </a:r>
            <a:r>
              <a:rPr sz="2000" spc="-25" dirty="0">
                <a:latin typeface="Arial MT"/>
                <a:cs typeface="Arial MT"/>
              </a:rPr>
              <a:t> </a:t>
            </a:r>
            <a:r>
              <a:rPr sz="2000" spc="-5" dirty="0">
                <a:latin typeface="Arial MT"/>
                <a:cs typeface="Arial MT"/>
              </a:rPr>
              <a:t>HW</a:t>
            </a:r>
            <a:endParaRPr sz="2000">
              <a:latin typeface="Arial MT"/>
              <a:cs typeface="Arial MT"/>
            </a:endParaRPr>
          </a:p>
          <a:p>
            <a:pPr marL="732790" lvl="1" indent="-270510">
              <a:lnSpc>
                <a:spcPct val="100000"/>
              </a:lnSpc>
              <a:spcBef>
                <a:spcPts val="310"/>
              </a:spcBef>
              <a:buClr>
                <a:srgbClr val="125587"/>
              </a:buClr>
              <a:buSzPct val="75000"/>
              <a:buChar char="–"/>
              <a:tabLst>
                <a:tab pos="732790" algn="l"/>
                <a:tab pos="733425" algn="l"/>
              </a:tabLst>
            </a:pPr>
            <a:r>
              <a:rPr sz="1600" spc="-5" dirty="0">
                <a:latin typeface="Arial MT"/>
                <a:cs typeface="Arial MT"/>
              </a:rPr>
              <a:t>Support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packages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and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add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ons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for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each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HW</a:t>
            </a:r>
            <a:r>
              <a:rPr sz="1600" spc="-1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unit</a:t>
            </a:r>
            <a:endParaRPr sz="1600">
              <a:latin typeface="Arial MT"/>
              <a:cs typeface="Arial MT"/>
            </a:endParaRPr>
          </a:p>
          <a:p>
            <a:pPr marL="732790" lvl="1" indent="-298450">
              <a:lnSpc>
                <a:spcPct val="100000"/>
              </a:lnSpc>
              <a:spcBef>
                <a:spcPts val="405"/>
              </a:spcBef>
              <a:buClr>
                <a:srgbClr val="125587"/>
              </a:buClr>
              <a:buChar char="–"/>
              <a:tabLst>
                <a:tab pos="732790" algn="l"/>
                <a:tab pos="733425" algn="l"/>
              </a:tabLst>
            </a:pPr>
            <a:r>
              <a:rPr sz="1600" spc="-5" dirty="0">
                <a:latin typeface="Arial MT"/>
                <a:cs typeface="Arial MT"/>
              </a:rPr>
              <a:t>Real</a:t>
            </a:r>
            <a:r>
              <a:rPr sz="1600" spc="-3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time</a:t>
            </a:r>
            <a:r>
              <a:rPr sz="1600" spc="-2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diagnostics</a:t>
            </a:r>
            <a:r>
              <a:rPr sz="1600" spc="-2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possible</a:t>
            </a:r>
            <a:endParaRPr sz="1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1112</TotalTime>
  <Words>832</Words>
  <Application>Microsoft Office PowerPoint</Application>
  <PresentationFormat>Widescreen</PresentationFormat>
  <Paragraphs>164</Paragraphs>
  <Slides>19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Arial MT</vt:lpstr>
      <vt:lpstr>Calibri</vt:lpstr>
      <vt:lpstr>Inter</vt:lpstr>
      <vt:lpstr>Lucida Sans Unicode</vt:lpstr>
      <vt:lpstr>Times New Roman</vt:lpstr>
      <vt:lpstr>Wingdings</vt:lpstr>
      <vt:lpstr>Office Theme</vt:lpstr>
      <vt:lpstr>PowerPoint Presentation</vt:lpstr>
      <vt:lpstr>Agenda</vt:lpstr>
      <vt:lpstr>Who am I?</vt:lpstr>
      <vt:lpstr>PowerPoint Presentation</vt:lpstr>
      <vt:lpstr>MathWorks Today</vt:lpstr>
      <vt:lpstr>Our Customers / Key Industries</vt:lpstr>
      <vt:lpstr>Education / Student Competitions</vt:lpstr>
      <vt:lpstr>MATLAB and Simulink with Hardware</vt:lpstr>
      <vt:lpstr>Hardware support for MATLAB and Simulink</vt:lpstr>
      <vt:lpstr>Tethered approach</vt:lpstr>
      <vt:lpstr>Embedded Approach</vt:lpstr>
      <vt:lpstr>Raspberry Pi Hardware and Software Setup</vt:lpstr>
      <vt:lpstr>Tutorials and Demos</vt:lpstr>
      <vt:lpstr>What do you need for these demos?</vt:lpstr>
      <vt:lpstr>Basic tutorials and demos</vt:lpstr>
      <vt:lpstr>PowerPoint Presentation</vt:lpstr>
      <vt:lpstr>Want to learn MATLAB?</vt:lpstr>
      <vt:lpstr>Need help with MATLAB?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Deepak Guru Ganesan</cp:lastModifiedBy>
  <cp:revision>6</cp:revision>
  <dcterms:created xsi:type="dcterms:W3CDTF">2021-05-08T12:18:02Z</dcterms:created>
  <dcterms:modified xsi:type="dcterms:W3CDTF">2021-05-25T11:20:02Z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